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8" r:id="rId2"/>
    <p:sldId id="259" r:id="rId3"/>
    <p:sldId id="275" r:id="rId4"/>
    <p:sldId id="263" r:id="rId5"/>
    <p:sldId id="260" r:id="rId6"/>
    <p:sldId id="286" r:id="rId7"/>
    <p:sldId id="266" r:id="rId8"/>
    <p:sldId id="287" r:id="rId9"/>
    <p:sldId id="296" r:id="rId10"/>
    <p:sldId id="274" r:id="rId11"/>
    <p:sldId id="268" r:id="rId12"/>
    <p:sldId id="269" r:id="rId13"/>
    <p:sldId id="270" r:id="rId14"/>
    <p:sldId id="289" r:id="rId15"/>
    <p:sldId id="290" r:id="rId16"/>
    <p:sldId id="291" r:id="rId17"/>
    <p:sldId id="292" r:id="rId18"/>
    <p:sldId id="293" r:id="rId19"/>
    <p:sldId id="295" r:id="rId20"/>
    <p:sldId id="284" r:id="rId21"/>
    <p:sldId id="285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6FF"/>
    <a:srgbClr val="E88460"/>
    <a:srgbClr val="E07249"/>
    <a:srgbClr val="DF6632"/>
    <a:srgbClr val="E0744B"/>
    <a:srgbClr val="E2774F"/>
    <a:srgbClr val="E06732"/>
    <a:srgbClr val="E59782"/>
    <a:srgbClr val="E67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7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75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D6211B-FB5E-4728-B04C-9050B5F2E6F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C87EB12-5E9E-431E-84DB-8677DCABFD3B}">
      <dgm:prSet phldrT="[文字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TW" altLang="en-US" sz="4800" dirty="0" smtClean="0">
              <a:solidFill>
                <a:schemeClr val="tx1"/>
              </a:solidFill>
            </a:rPr>
            <a:t>自動化</a:t>
          </a:r>
          <a:endParaRPr lang="zh-TW" altLang="en-US" sz="4800" dirty="0">
            <a:solidFill>
              <a:schemeClr val="tx1"/>
            </a:solidFill>
          </a:endParaRPr>
        </a:p>
      </dgm:t>
    </dgm:pt>
    <dgm:pt modelId="{43AB00C9-5729-4DCA-A208-25C9E3A88945}" type="parTrans" cxnId="{90A98666-2085-467B-9E79-CEB04158F816}">
      <dgm:prSet/>
      <dgm:spPr/>
      <dgm:t>
        <a:bodyPr/>
        <a:lstStyle/>
        <a:p>
          <a:endParaRPr lang="zh-TW" altLang="en-US"/>
        </a:p>
      </dgm:t>
    </dgm:pt>
    <dgm:pt modelId="{56646D7F-FC21-424C-A888-07119B00EFD0}" type="sibTrans" cxnId="{90A98666-2085-467B-9E79-CEB04158F816}">
      <dgm:prSet/>
      <dgm:spPr/>
      <dgm:t>
        <a:bodyPr/>
        <a:lstStyle/>
        <a:p>
          <a:endParaRPr lang="zh-TW" altLang="en-US"/>
        </a:p>
      </dgm:t>
    </dgm:pt>
    <dgm:pt modelId="{FA17A137-1247-42D0-8B04-381888AED7AA}">
      <dgm:prSet phldrT="[文字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zh-TW" altLang="en-US" sz="4800" dirty="0" smtClean="0">
              <a:solidFill>
                <a:schemeClr val="tx1"/>
              </a:solidFill>
            </a:rPr>
            <a:t>智慧化</a:t>
          </a:r>
          <a:endParaRPr lang="zh-TW" altLang="en-US" sz="4800" dirty="0">
            <a:solidFill>
              <a:schemeClr val="tx1"/>
            </a:solidFill>
          </a:endParaRPr>
        </a:p>
      </dgm:t>
    </dgm:pt>
    <dgm:pt modelId="{C9E8C310-F1E3-4153-892B-1E069B6E410A}" type="parTrans" cxnId="{6525B45B-A76D-4F36-94F1-90E264911802}">
      <dgm:prSet/>
      <dgm:spPr/>
      <dgm:t>
        <a:bodyPr/>
        <a:lstStyle/>
        <a:p>
          <a:endParaRPr lang="zh-TW" altLang="en-US"/>
        </a:p>
      </dgm:t>
    </dgm:pt>
    <dgm:pt modelId="{7DCE739B-E6F4-4A78-8451-CB86E4CCDE33}" type="sibTrans" cxnId="{6525B45B-A76D-4F36-94F1-90E264911802}">
      <dgm:prSet/>
      <dgm:spPr/>
      <dgm:t>
        <a:bodyPr/>
        <a:lstStyle/>
        <a:p>
          <a:endParaRPr lang="zh-TW" altLang="en-US"/>
        </a:p>
      </dgm:t>
    </dgm:pt>
    <dgm:pt modelId="{558DE3FD-75D3-496D-8CFF-7E24FB69F819}">
      <dgm:prSet phldrT="[文字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TW" altLang="en-US" sz="4800" dirty="0" smtClean="0">
              <a:solidFill>
                <a:schemeClr val="tx1"/>
              </a:solidFill>
            </a:rPr>
            <a:t>模組化</a:t>
          </a:r>
          <a:endParaRPr lang="zh-TW" altLang="en-US" sz="4800" dirty="0">
            <a:solidFill>
              <a:schemeClr val="tx1"/>
            </a:solidFill>
          </a:endParaRPr>
        </a:p>
      </dgm:t>
    </dgm:pt>
    <dgm:pt modelId="{B87336D3-A039-48E3-8551-CAE3699EDE13}" type="parTrans" cxnId="{48F4FCD8-5599-4C16-AE89-9803CB14126E}">
      <dgm:prSet/>
      <dgm:spPr/>
      <dgm:t>
        <a:bodyPr/>
        <a:lstStyle/>
        <a:p>
          <a:endParaRPr lang="zh-TW" altLang="en-US"/>
        </a:p>
      </dgm:t>
    </dgm:pt>
    <dgm:pt modelId="{FD85BCD9-871C-46CC-84A3-FC10543CDE40}" type="sibTrans" cxnId="{48F4FCD8-5599-4C16-AE89-9803CB14126E}">
      <dgm:prSet/>
      <dgm:spPr/>
      <dgm:t>
        <a:bodyPr/>
        <a:lstStyle/>
        <a:p>
          <a:endParaRPr lang="zh-TW" altLang="en-US"/>
        </a:p>
      </dgm:t>
    </dgm:pt>
    <dgm:pt modelId="{CEA7B7FF-A181-496E-AB7B-D32F1745A26F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4800" dirty="0" smtClean="0">
              <a:solidFill>
                <a:schemeClr val="tx1"/>
              </a:solidFill>
            </a:rPr>
            <a:t>數位化</a:t>
          </a:r>
          <a:endParaRPr lang="zh-TW" altLang="en-US" sz="4800" dirty="0">
            <a:solidFill>
              <a:schemeClr val="tx1"/>
            </a:solidFill>
          </a:endParaRPr>
        </a:p>
      </dgm:t>
    </dgm:pt>
    <dgm:pt modelId="{7551DBD3-86FD-487F-A28C-A9C38201E258}" type="parTrans" cxnId="{958CAA76-00D8-471A-8EE6-6471059C0619}">
      <dgm:prSet/>
      <dgm:spPr/>
      <dgm:t>
        <a:bodyPr/>
        <a:lstStyle/>
        <a:p>
          <a:endParaRPr lang="zh-TW" altLang="en-US"/>
        </a:p>
      </dgm:t>
    </dgm:pt>
    <dgm:pt modelId="{3EDEE5CE-6920-4D72-99F3-19442C615962}" type="sibTrans" cxnId="{958CAA76-00D8-471A-8EE6-6471059C0619}">
      <dgm:prSet/>
      <dgm:spPr/>
      <dgm:t>
        <a:bodyPr/>
        <a:lstStyle/>
        <a:p>
          <a:endParaRPr lang="zh-TW" altLang="en-US"/>
        </a:p>
      </dgm:t>
    </dgm:pt>
    <dgm:pt modelId="{5310E31F-C313-4CA5-9E08-194AAC4EF414}">
      <dgm:prSet phldrT="[文字]" custT="1"/>
      <dgm:spPr/>
      <dgm:t>
        <a:bodyPr/>
        <a:lstStyle/>
        <a:p>
          <a:r>
            <a:rPr lang="zh-TW" altLang="en-US" sz="2400" dirty="0" smtClean="0"/>
            <a:t>分割系統應用功能</a:t>
          </a:r>
          <a:endParaRPr lang="zh-TW" altLang="en-US" sz="2400" dirty="0"/>
        </a:p>
      </dgm:t>
    </dgm:pt>
    <dgm:pt modelId="{9CBA696D-8E0D-4175-9EBB-96F69254653C}" type="parTrans" cxnId="{1A61ECB7-D197-4D58-BE4F-4DC27674973A}">
      <dgm:prSet/>
      <dgm:spPr/>
      <dgm:t>
        <a:bodyPr/>
        <a:lstStyle/>
        <a:p>
          <a:endParaRPr lang="zh-TW" altLang="en-US"/>
        </a:p>
      </dgm:t>
    </dgm:pt>
    <dgm:pt modelId="{A6487C30-E122-4783-945E-41DE238EE743}" type="sibTrans" cxnId="{1A61ECB7-D197-4D58-BE4F-4DC27674973A}">
      <dgm:prSet/>
      <dgm:spPr/>
      <dgm:t>
        <a:bodyPr/>
        <a:lstStyle/>
        <a:p>
          <a:endParaRPr lang="zh-TW" altLang="en-US"/>
        </a:p>
      </dgm:t>
    </dgm:pt>
    <dgm:pt modelId="{0BDA5531-334A-4755-A20D-848B6CD9427E}">
      <dgm:prSet phldrT="[文字]" custT="1"/>
      <dgm:spPr/>
      <dgm:t>
        <a:bodyPr/>
        <a:lstStyle/>
        <a:p>
          <a:r>
            <a:rPr lang="zh-TW" altLang="en-US" sz="2400" dirty="0" smtClean="0"/>
            <a:t>數位管理作物資料</a:t>
          </a:r>
          <a:endParaRPr lang="zh-TW" altLang="en-US" sz="2400" dirty="0"/>
        </a:p>
      </dgm:t>
    </dgm:pt>
    <dgm:pt modelId="{D4928490-00AC-46AD-B033-18409123CEFE}" type="parTrans" cxnId="{535130A4-6736-41DE-9FBF-174392DE8014}">
      <dgm:prSet/>
      <dgm:spPr/>
      <dgm:t>
        <a:bodyPr/>
        <a:lstStyle/>
        <a:p>
          <a:endParaRPr lang="zh-TW" altLang="en-US"/>
        </a:p>
      </dgm:t>
    </dgm:pt>
    <dgm:pt modelId="{8300809F-6271-4C78-B478-A0F4A28C8D70}" type="sibTrans" cxnId="{535130A4-6736-41DE-9FBF-174392DE8014}">
      <dgm:prSet/>
      <dgm:spPr/>
      <dgm:t>
        <a:bodyPr/>
        <a:lstStyle/>
        <a:p>
          <a:endParaRPr lang="zh-TW" altLang="en-US"/>
        </a:p>
      </dgm:t>
    </dgm:pt>
    <dgm:pt modelId="{F94DBFCB-CC09-435C-B20C-CCEB95FF809B}">
      <dgm:prSet phldrT="[文字]" custT="1"/>
      <dgm:spPr/>
      <dgm:t>
        <a:bodyPr/>
        <a:lstStyle/>
        <a:p>
          <a:r>
            <a:rPr lang="zh-TW" altLang="en-US" sz="2400" dirty="0" smtClean="0"/>
            <a:t>即時監測溫室環境</a:t>
          </a:r>
          <a:endParaRPr lang="zh-TW" altLang="en-US" sz="2400" dirty="0"/>
        </a:p>
      </dgm:t>
    </dgm:pt>
    <dgm:pt modelId="{73B7D67B-C0AA-4CB6-A42E-56CD502BAD6B}" type="parTrans" cxnId="{3065F322-14AA-4C99-8C1E-F1B1D03BBC2D}">
      <dgm:prSet/>
      <dgm:spPr/>
      <dgm:t>
        <a:bodyPr/>
        <a:lstStyle/>
        <a:p>
          <a:endParaRPr lang="zh-TW" altLang="en-US"/>
        </a:p>
      </dgm:t>
    </dgm:pt>
    <dgm:pt modelId="{40B54AA1-04D5-4641-8A4D-81A107517F43}" type="sibTrans" cxnId="{3065F322-14AA-4C99-8C1E-F1B1D03BBC2D}">
      <dgm:prSet/>
      <dgm:spPr/>
      <dgm:t>
        <a:bodyPr/>
        <a:lstStyle/>
        <a:p>
          <a:endParaRPr lang="zh-TW" altLang="en-US"/>
        </a:p>
      </dgm:t>
    </dgm:pt>
    <dgm:pt modelId="{F48C7ACE-ADD7-414F-8CDD-507656ACCF40}">
      <dgm:prSet phldrT="[文字]" custT="1"/>
      <dgm:spPr/>
      <dgm:t>
        <a:bodyPr/>
        <a:lstStyle/>
        <a:p>
          <a:r>
            <a:rPr lang="zh-TW" altLang="en-US" sz="2400" dirty="0" smtClean="0"/>
            <a:t>預測作物生長狀況</a:t>
          </a:r>
          <a:endParaRPr lang="zh-TW" altLang="en-US" sz="2400" dirty="0"/>
        </a:p>
      </dgm:t>
    </dgm:pt>
    <dgm:pt modelId="{AA5E9CB4-B6C6-4834-B52D-E4E3ED7C42D7}" type="parTrans" cxnId="{E43DF348-7CCD-4331-A384-1225C75647EC}">
      <dgm:prSet/>
      <dgm:spPr/>
      <dgm:t>
        <a:bodyPr/>
        <a:lstStyle/>
        <a:p>
          <a:endParaRPr lang="zh-TW" altLang="en-US"/>
        </a:p>
      </dgm:t>
    </dgm:pt>
    <dgm:pt modelId="{541CE21B-9A94-46D8-B979-400C94318243}" type="sibTrans" cxnId="{E43DF348-7CCD-4331-A384-1225C75647EC}">
      <dgm:prSet/>
      <dgm:spPr/>
      <dgm:t>
        <a:bodyPr/>
        <a:lstStyle/>
        <a:p>
          <a:endParaRPr lang="zh-TW" altLang="en-US"/>
        </a:p>
      </dgm:t>
    </dgm:pt>
    <dgm:pt modelId="{2C62F4E6-823D-44A4-9311-64DD52EC12F6}" type="pres">
      <dgm:prSet presAssocID="{6ED6211B-FB5E-4728-B04C-9050B5F2E6F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2F604EA-18A3-4AEE-B8F1-EF5800E01833}" type="pres">
      <dgm:prSet presAssocID="{558DE3FD-75D3-496D-8CFF-7E24FB69F819}" presName="parentLin" presStyleCnt="0"/>
      <dgm:spPr/>
    </dgm:pt>
    <dgm:pt modelId="{A02B8182-6B6D-4487-AA57-3C6ADF1880E7}" type="pres">
      <dgm:prSet presAssocID="{558DE3FD-75D3-496D-8CFF-7E24FB69F819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07E3D4B5-FE24-4405-98C2-E74EAFD6F4E6}" type="pres">
      <dgm:prSet presAssocID="{558DE3FD-75D3-496D-8CFF-7E24FB69F81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154A7A-3680-4C5C-873A-D4D2B5FA9B16}" type="pres">
      <dgm:prSet presAssocID="{558DE3FD-75D3-496D-8CFF-7E24FB69F819}" presName="negativeSpace" presStyleCnt="0"/>
      <dgm:spPr/>
    </dgm:pt>
    <dgm:pt modelId="{36D9A13A-97D1-4DD6-8FFD-2E558C0AB69C}" type="pres">
      <dgm:prSet presAssocID="{558DE3FD-75D3-496D-8CFF-7E24FB69F819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75FD046-476D-48A0-8E0F-B113AAAAC0CB}" type="pres">
      <dgm:prSet presAssocID="{FD85BCD9-871C-46CC-84A3-FC10543CDE40}" presName="spaceBetweenRectangles" presStyleCnt="0"/>
      <dgm:spPr/>
    </dgm:pt>
    <dgm:pt modelId="{8124DB12-E30B-4CD1-91F9-2B84EDF7FFD2}" type="pres">
      <dgm:prSet presAssocID="{CEA7B7FF-A181-496E-AB7B-D32F1745A26F}" presName="parentLin" presStyleCnt="0"/>
      <dgm:spPr/>
    </dgm:pt>
    <dgm:pt modelId="{11A7C8DA-89AA-4F6C-9E20-0A14A0E55F23}" type="pres">
      <dgm:prSet presAssocID="{CEA7B7FF-A181-496E-AB7B-D32F1745A26F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2A42235E-776A-425D-9653-CF098E2F073F}" type="pres">
      <dgm:prSet presAssocID="{CEA7B7FF-A181-496E-AB7B-D32F1745A26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1959B9-8BDC-4402-8CA9-2ABF10FD2982}" type="pres">
      <dgm:prSet presAssocID="{CEA7B7FF-A181-496E-AB7B-D32F1745A26F}" presName="negativeSpace" presStyleCnt="0"/>
      <dgm:spPr/>
    </dgm:pt>
    <dgm:pt modelId="{002A47A9-EA45-4974-831C-0984B8C66C3D}" type="pres">
      <dgm:prSet presAssocID="{CEA7B7FF-A181-496E-AB7B-D32F1745A26F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0AB999-9806-479F-A7F6-6E45704F9FEB}" type="pres">
      <dgm:prSet presAssocID="{3EDEE5CE-6920-4D72-99F3-19442C615962}" presName="spaceBetweenRectangles" presStyleCnt="0"/>
      <dgm:spPr/>
    </dgm:pt>
    <dgm:pt modelId="{82E4C482-4B92-418C-AD7F-2106769122A1}" type="pres">
      <dgm:prSet presAssocID="{8C87EB12-5E9E-431E-84DB-8677DCABFD3B}" presName="parentLin" presStyleCnt="0"/>
      <dgm:spPr/>
    </dgm:pt>
    <dgm:pt modelId="{4CDE5A7F-3016-4BEC-A334-DA8E02CF3EB8}" type="pres">
      <dgm:prSet presAssocID="{8C87EB12-5E9E-431E-84DB-8677DCABFD3B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9430D29B-FC8E-4ADC-99DC-E25668D50565}" type="pres">
      <dgm:prSet presAssocID="{8C87EB12-5E9E-431E-84DB-8677DCABFD3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2BEE3F-695F-4C25-9FE2-8417ADBD5BA7}" type="pres">
      <dgm:prSet presAssocID="{8C87EB12-5E9E-431E-84DB-8677DCABFD3B}" presName="negativeSpace" presStyleCnt="0"/>
      <dgm:spPr/>
    </dgm:pt>
    <dgm:pt modelId="{F12D5DA5-44B5-4897-AF67-C3CC528CDB66}" type="pres">
      <dgm:prSet presAssocID="{8C87EB12-5E9E-431E-84DB-8677DCABFD3B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C202BC-4892-4D44-BB81-9F336DD4E959}" type="pres">
      <dgm:prSet presAssocID="{56646D7F-FC21-424C-A888-07119B00EFD0}" presName="spaceBetweenRectangles" presStyleCnt="0"/>
      <dgm:spPr/>
    </dgm:pt>
    <dgm:pt modelId="{84165860-C4CC-4302-9E24-0685755AD6CF}" type="pres">
      <dgm:prSet presAssocID="{FA17A137-1247-42D0-8B04-381888AED7AA}" presName="parentLin" presStyleCnt="0"/>
      <dgm:spPr/>
    </dgm:pt>
    <dgm:pt modelId="{B595C0F4-0B38-4BD1-9CBB-CF60E08A6CD6}" type="pres">
      <dgm:prSet presAssocID="{FA17A137-1247-42D0-8B04-381888AED7AA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438DD3A2-2F44-4396-A5F0-2191A642A27F}" type="pres">
      <dgm:prSet presAssocID="{FA17A137-1247-42D0-8B04-381888AED7A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CA9654-22E6-481F-B357-28AA09104453}" type="pres">
      <dgm:prSet presAssocID="{FA17A137-1247-42D0-8B04-381888AED7AA}" presName="negativeSpace" presStyleCnt="0"/>
      <dgm:spPr/>
    </dgm:pt>
    <dgm:pt modelId="{32507664-96D2-47EA-8C39-240337F14A79}" type="pres">
      <dgm:prSet presAssocID="{FA17A137-1247-42D0-8B04-381888AED7AA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43DF348-7CCD-4331-A384-1225C75647EC}" srcId="{FA17A137-1247-42D0-8B04-381888AED7AA}" destId="{F48C7ACE-ADD7-414F-8CDD-507656ACCF40}" srcOrd="0" destOrd="0" parTransId="{AA5E9CB4-B6C6-4834-B52D-E4E3ED7C42D7}" sibTransId="{541CE21B-9A94-46D8-B979-400C94318243}"/>
    <dgm:cxn modelId="{DCBEE690-0F68-4E66-B76B-8B32A00FFDA4}" type="presOf" srcId="{CEA7B7FF-A181-496E-AB7B-D32F1745A26F}" destId="{11A7C8DA-89AA-4F6C-9E20-0A14A0E55F23}" srcOrd="0" destOrd="0" presId="urn:microsoft.com/office/officeart/2005/8/layout/list1"/>
    <dgm:cxn modelId="{5D602413-9F5F-4DE7-9726-8FB83A09B540}" type="presOf" srcId="{F48C7ACE-ADD7-414F-8CDD-507656ACCF40}" destId="{32507664-96D2-47EA-8C39-240337F14A79}" srcOrd="0" destOrd="0" presId="urn:microsoft.com/office/officeart/2005/8/layout/list1"/>
    <dgm:cxn modelId="{36A75FF1-2DB0-4455-9461-7F01D8D2E73C}" type="presOf" srcId="{6ED6211B-FB5E-4728-B04C-9050B5F2E6F0}" destId="{2C62F4E6-823D-44A4-9311-64DD52EC12F6}" srcOrd="0" destOrd="0" presId="urn:microsoft.com/office/officeart/2005/8/layout/list1"/>
    <dgm:cxn modelId="{3065F322-14AA-4C99-8C1E-F1B1D03BBC2D}" srcId="{8C87EB12-5E9E-431E-84DB-8677DCABFD3B}" destId="{F94DBFCB-CC09-435C-B20C-CCEB95FF809B}" srcOrd="0" destOrd="0" parTransId="{73B7D67B-C0AA-4CB6-A42E-56CD502BAD6B}" sibTransId="{40B54AA1-04D5-4641-8A4D-81A107517F43}"/>
    <dgm:cxn modelId="{2ECA6424-FC9C-46E8-AF98-B39A36714D29}" type="presOf" srcId="{FA17A137-1247-42D0-8B04-381888AED7AA}" destId="{438DD3A2-2F44-4396-A5F0-2191A642A27F}" srcOrd="1" destOrd="0" presId="urn:microsoft.com/office/officeart/2005/8/layout/list1"/>
    <dgm:cxn modelId="{958CAA76-00D8-471A-8EE6-6471059C0619}" srcId="{6ED6211B-FB5E-4728-B04C-9050B5F2E6F0}" destId="{CEA7B7FF-A181-496E-AB7B-D32F1745A26F}" srcOrd="1" destOrd="0" parTransId="{7551DBD3-86FD-487F-A28C-A9C38201E258}" sibTransId="{3EDEE5CE-6920-4D72-99F3-19442C615962}"/>
    <dgm:cxn modelId="{165FC473-8A58-486B-BE8E-C0DEC3120DF0}" type="presOf" srcId="{558DE3FD-75D3-496D-8CFF-7E24FB69F819}" destId="{A02B8182-6B6D-4487-AA57-3C6ADF1880E7}" srcOrd="0" destOrd="0" presId="urn:microsoft.com/office/officeart/2005/8/layout/list1"/>
    <dgm:cxn modelId="{C6BFDD31-247A-4640-8B0C-5E5FEE523CAC}" type="presOf" srcId="{8C87EB12-5E9E-431E-84DB-8677DCABFD3B}" destId="{9430D29B-FC8E-4ADC-99DC-E25668D50565}" srcOrd="1" destOrd="0" presId="urn:microsoft.com/office/officeart/2005/8/layout/list1"/>
    <dgm:cxn modelId="{90A98666-2085-467B-9E79-CEB04158F816}" srcId="{6ED6211B-FB5E-4728-B04C-9050B5F2E6F0}" destId="{8C87EB12-5E9E-431E-84DB-8677DCABFD3B}" srcOrd="2" destOrd="0" parTransId="{43AB00C9-5729-4DCA-A208-25C9E3A88945}" sibTransId="{56646D7F-FC21-424C-A888-07119B00EFD0}"/>
    <dgm:cxn modelId="{6525B45B-A76D-4F36-94F1-90E264911802}" srcId="{6ED6211B-FB5E-4728-B04C-9050B5F2E6F0}" destId="{FA17A137-1247-42D0-8B04-381888AED7AA}" srcOrd="3" destOrd="0" parTransId="{C9E8C310-F1E3-4153-892B-1E069B6E410A}" sibTransId="{7DCE739B-E6F4-4A78-8451-CB86E4CCDE33}"/>
    <dgm:cxn modelId="{AF3EE6B2-FE43-4B89-BCEF-36972D3A867D}" type="presOf" srcId="{558DE3FD-75D3-496D-8CFF-7E24FB69F819}" destId="{07E3D4B5-FE24-4405-98C2-E74EAFD6F4E6}" srcOrd="1" destOrd="0" presId="urn:microsoft.com/office/officeart/2005/8/layout/list1"/>
    <dgm:cxn modelId="{8517B12A-D142-48A5-8BBB-C488CEE1A78A}" type="presOf" srcId="{8C87EB12-5E9E-431E-84DB-8677DCABFD3B}" destId="{4CDE5A7F-3016-4BEC-A334-DA8E02CF3EB8}" srcOrd="0" destOrd="0" presId="urn:microsoft.com/office/officeart/2005/8/layout/list1"/>
    <dgm:cxn modelId="{BF3894AD-830F-42E6-B98E-35C6FB10A2C0}" type="presOf" srcId="{F94DBFCB-CC09-435C-B20C-CCEB95FF809B}" destId="{F12D5DA5-44B5-4897-AF67-C3CC528CDB66}" srcOrd="0" destOrd="0" presId="urn:microsoft.com/office/officeart/2005/8/layout/list1"/>
    <dgm:cxn modelId="{24F34501-D111-4CF3-9F85-1DB52AD1D434}" type="presOf" srcId="{5310E31F-C313-4CA5-9E08-194AAC4EF414}" destId="{36D9A13A-97D1-4DD6-8FFD-2E558C0AB69C}" srcOrd="0" destOrd="0" presId="urn:microsoft.com/office/officeart/2005/8/layout/list1"/>
    <dgm:cxn modelId="{535130A4-6736-41DE-9FBF-174392DE8014}" srcId="{CEA7B7FF-A181-496E-AB7B-D32F1745A26F}" destId="{0BDA5531-334A-4755-A20D-848B6CD9427E}" srcOrd="0" destOrd="0" parTransId="{D4928490-00AC-46AD-B033-18409123CEFE}" sibTransId="{8300809F-6271-4C78-B478-A0F4A28C8D70}"/>
    <dgm:cxn modelId="{48F4FCD8-5599-4C16-AE89-9803CB14126E}" srcId="{6ED6211B-FB5E-4728-B04C-9050B5F2E6F0}" destId="{558DE3FD-75D3-496D-8CFF-7E24FB69F819}" srcOrd="0" destOrd="0" parTransId="{B87336D3-A039-48E3-8551-CAE3699EDE13}" sibTransId="{FD85BCD9-871C-46CC-84A3-FC10543CDE40}"/>
    <dgm:cxn modelId="{FA64277D-802A-40CD-A513-887CDEC29198}" type="presOf" srcId="{0BDA5531-334A-4755-A20D-848B6CD9427E}" destId="{002A47A9-EA45-4974-831C-0984B8C66C3D}" srcOrd="0" destOrd="0" presId="urn:microsoft.com/office/officeart/2005/8/layout/list1"/>
    <dgm:cxn modelId="{1A61ECB7-D197-4D58-BE4F-4DC27674973A}" srcId="{558DE3FD-75D3-496D-8CFF-7E24FB69F819}" destId="{5310E31F-C313-4CA5-9E08-194AAC4EF414}" srcOrd="0" destOrd="0" parTransId="{9CBA696D-8E0D-4175-9EBB-96F69254653C}" sibTransId="{A6487C30-E122-4783-945E-41DE238EE743}"/>
    <dgm:cxn modelId="{737784D6-58CB-4BD3-A8CE-3B531C3E8E5A}" type="presOf" srcId="{CEA7B7FF-A181-496E-AB7B-D32F1745A26F}" destId="{2A42235E-776A-425D-9653-CF098E2F073F}" srcOrd="1" destOrd="0" presId="urn:microsoft.com/office/officeart/2005/8/layout/list1"/>
    <dgm:cxn modelId="{A72C5B2A-A68C-4270-9458-E775C473ACC1}" type="presOf" srcId="{FA17A137-1247-42D0-8B04-381888AED7AA}" destId="{B595C0F4-0B38-4BD1-9CBB-CF60E08A6CD6}" srcOrd="0" destOrd="0" presId="urn:microsoft.com/office/officeart/2005/8/layout/list1"/>
    <dgm:cxn modelId="{13A3E585-31A3-4826-A1FC-E8EE3A5B4A1C}" type="presParOf" srcId="{2C62F4E6-823D-44A4-9311-64DD52EC12F6}" destId="{F2F604EA-18A3-4AEE-B8F1-EF5800E01833}" srcOrd="0" destOrd="0" presId="urn:microsoft.com/office/officeart/2005/8/layout/list1"/>
    <dgm:cxn modelId="{EF70882B-15E7-46DF-822A-48DA770E9F33}" type="presParOf" srcId="{F2F604EA-18A3-4AEE-B8F1-EF5800E01833}" destId="{A02B8182-6B6D-4487-AA57-3C6ADF1880E7}" srcOrd="0" destOrd="0" presId="urn:microsoft.com/office/officeart/2005/8/layout/list1"/>
    <dgm:cxn modelId="{762716B5-92BF-41FC-AF89-595A5F70CC5F}" type="presParOf" srcId="{F2F604EA-18A3-4AEE-B8F1-EF5800E01833}" destId="{07E3D4B5-FE24-4405-98C2-E74EAFD6F4E6}" srcOrd="1" destOrd="0" presId="urn:microsoft.com/office/officeart/2005/8/layout/list1"/>
    <dgm:cxn modelId="{7AEC3825-AA2E-4A48-B7C0-E680E55BA60D}" type="presParOf" srcId="{2C62F4E6-823D-44A4-9311-64DD52EC12F6}" destId="{6F154A7A-3680-4C5C-873A-D4D2B5FA9B16}" srcOrd="1" destOrd="0" presId="urn:microsoft.com/office/officeart/2005/8/layout/list1"/>
    <dgm:cxn modelId="{FCFAA2D4-8E87-4CC7-827E-D59BE9102CE1}" type="presParOf" srcId="{2C62F4E6-823D-44A4-9311-64DD52EC12F6}" destId="{36D9A13A-97D1-4DD6-8FFD-2E558C0AB69C}" srcOrd="2" destOrd="0" presId="urn:microsoft.com/office/officeart/2005/8/layout/list1"/>
    <dgm:cxn modelId="{5F1ACFD1-986D-46C5-ACAF-AC3B56A6F877}" type="presParOf" srcId="{2C62F4E6-823D-44A4-9311-64DD52EC12F6}" destId="{075FD046-476D-48A0-8E0F-B113AAAAC0CB}" srcOrd="3" destOrd="0" presId="urn:microsoft.com/office/officeart/2005/8/layout/list1"/>
    <dgm:cxn modelId="{32D76699-FC77-4798-A593-2B2E42F5AC62}" type="presParOf" srcId="{2C62F4E6-823D-44A4-9311-64DD52EC12F6}" destId="{8124DB12-E30B-4CD1-91F9-2B84EDF7FFD2}" srcOrd="4" destOrd="0" presId="urn:microsoft.com/office/officeart/2005/8/layout/list1"/>
    <dgm:cxn modelId="{6C8BFA2B-B901-4E95-9AFE-985D099E819B}" type="presParOf" srcId="{8124DB12-E30B-4CD1-91F9-2B84EDF7FFD2}" destId="{11A7C8DA-89AA-4F6C-9E20-0A14A0E55F23}" srcOrd="0" destOrd="0" presId="urn:microsoft.com/office/officeart/2005/8/layout/list1"/>
    <dgm:cxn modelId="{144261B0-21E0-4B57-890F-3981E77C51A8}" type="presParOf" srcId="{8124DB12-E30B-4CD1-91F9-2B84EDF7FFD2}" destId="{2A42235E-776A-425D-9653-CF098E2F073F}" srcOrd="1" destOrd="0" presId="urn:microsoft.com/office/officeart/2005/8/layout/list1"/>
    <dgm:cxn modelId="{695D854A-F780-401E-8F82-2986EABD2415}" type="presParOf" srcId="{2C62F4E6-823D-44A4-9311-64DD52EC12F6}" destId="{BE1959B9-8BDC-4402-8CA9-2ABF10FD2982}" srcOrd="5" destOrd="0" presId="urn:microsoft.com/office/officeart/2005/8/layout/list1"/>
    <dgm:cxn modelId="{F5865A60-2FBF-4F94-81EC-D15985258414}" type="presParOf" srcId="{2C62F4E6-823D-44A4-9311-64DD52EC12F6}" destId="{002A47A9-EA45-4974-831C-0984B8C66C3D}" srcOrd="6" destOrd="0" presId="urn:microsoft.com/office/officeart/2005/8/layout/list1"/>
    <dgm:cxn modelId="{A953AD1E-2CB4-441C-98D3-B7FDEB40A2F3}" type="presParOf" srcId="{2C62F4E6-823D-44A4-9311-64DD52EC12F6}" destId="{A40AB999-9806-479F-A7F6-6E45704F9FEB}" srcOrd="7" destOrd="0" presId="urn:microsoft.com/office/officeart/2005/8/layout/list1"/>
    <dgm:cxn modelId="{A511D744-5554-4F85-ABF6-856C49FB69EB}" type="presParOf" srcId="{2C62F4E6-823D-44A4-9311-64DD52EC12F6}" destId="{82E4C482-4B92-418C-AD7F-2106769122A1}" srcOrd="8" destOrd="0" presId="urn:microsoft.com/office/officeart/2005/8/layout/list1"/>
    <dgm:cxn modelId="{5A43331E-527A-4389-81C5-1C51C960F597}" type="presParOf" srcId="{82E4C482-4B92-418C-AD7F-2106769122A1}" destId="{4CDE5A7F-3016-4BEC-A334-DA8E02CF3EB8}" srcOrd="0" destOrd="0" presId="urn:microsoft.com/office/officeart/2005/8/layout/list1"/>
    <dgm:cxn modelId="{6CE244A5-2D9E-4FF2-92CD-14C0953F6DFC}" type="presParOf" srcId="{82E4C482-4B92-418C-AD7F-2106769122A1}" destId="{9430D29B-FC8E-4ADC-99DC-E25668D50565}" srcOrd="1" destOrd="0" presId="urn:microsoft.com/office/officeart/2005/8/layout/list1"/>
    <dgm:cxn modelId="{D2DFA751-C920-4126-9CFE-FDABE4388B9B}" type="presParOf" srcId="{2C62F4E6-823D-44A4-9311-64DD52EC12F6}" destId="{8C2BEE3F-695F-4C25-9FE2-8417ADBD5BA7}" srcOrd="9" destOrd="0" presId="urn:microsoft.com/office/officeart/2005/8/layout/list1"/>
    <dgm:cxn modelId="{3B2EBF33-DEED-41B4-9986-89AE7C8B35FC}" type="presParOf" srcId="{2C62F4E6-823D-44A4-9311-64DD52EC12F6}" destId="{F12D5DA5-44B5-4897-AF67-C3CC528CDB66}" srcOrd="10" destOrd="0" presId="urn:microsoft.com/office/officeart/2005/8/layout/list1"/>
    <dgm:cxn modelId="{54D727C8-C24C-47E5-B6D2-6747640E6DF5}" type="presParOf" srcId="{2C62F4E6-823D-44A4-9311-64DD52EC12F6}" destId="{B7C202BC-4892-4D44-BB81-9F336DD4E959}" srcOrd="11" destOrd="0" presId="urn:microsoft.com/office/officeart/2005/8/layout/list1"/>
    <dgm:cxn modelId="{D19DD993-42FB-4A83-9EE7-C316FF88CF54}" type="presParOf" srcId="{2C62F4E6-823D-44A4-9311-64DD52EC12F6}" destId="{84165860-C4CC-4302-9E24-0685755AD6CF}" srcOrd="12" destOrd="0" presId="urn:microsoft.com/office/officeart/2005/8/layout/list1"/>
    <dgm:cxn modelId="{5DF78E27-1BB5-4AD4-8EDA-3B1E8311A0B6}" type="presParOf" srcId="{84165860-C4CC-4302-9E24-0685755AD6CF}" destId="{B595C0F4-0B38-4BD1-9CBB-CF60E08A6CD6}" srcOrd="0" destOrd="0" presId="urn:microsoft.com/office/officeart/2005/8/layout/list1"/>
    <dgm:cxn modelId="{0186A648-38A3-493B-8506-4C6BFE54A95D}" type="presParOf" srcId="{84165860-C4CC-4302-9E24-0685755AD6CF}" destId="{438DD3A2-2F44-4396-A5F0-2191A642A27F}" srcOrd="1" destOrd="0" presId="urn:microsoft.com/office/officeart/2005/8/layout/list1"/>
    <dgm:cxn modelId="{572EC405-0001-47F8-AB26-AF8D29363D17}" type="presParOf" srcId="{2C62F4E6-823D-44A4-9311-64DD52EC12F6}" destId="{0DCA9654-22E6-481F-B357-28AA09104453}" srcOrd="13" destOrd="0" presId="urn:microsoft.com/office/officeart/2005/8/layout/list1"/>
    <dgm:cxn modelId="{EF2D34C1-D49D-4C8C-ACFB-3174D597D2DF}" type="presParOf" srcId="{2C62F4E6-823D-44A4-9311-64DD52EC12F6}" destId="{32507664-96D2-47EA-8C39-240337F14A7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895E8-8BD0-4698-88D2-CDE03E04106E}" type="datetimeFigureOut">
              <a:rPr lang="zh-TW" altLang="en-US" smtClean="0"/>
              <a:t>2017/12/13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EF143-8431-4B97-858A-4921540BD7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3726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36E4-2CD3-4AD4-A9F5-2C6875DFDD28}" type="datetimeFigureOut">
              <a:rPr lang="zh-TW" altLang="en-US" smtClean="0"/>
              <a:t>2017/12/13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00FBA-CFB5-409E-9524-11F6A80E59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301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大家好，我們是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第七組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我們系統是</a:t>
            </a:r>
            <a:endParaRPr lang="en-US" altLang="zh-TW" dirty="0" smtClean="0"/>
          </a:p>
          <a:p>
            <a:r>
              <a:rPr lang="zh-TW" altLang="en-US" dirty="0" smtClean="0"/>
              <a:t>基於物聯網與</a:t>
            </a:r>
            <a:r>
              <a:rPr lang="en-US" altLang="zh-TW" dirty="0" smtClean="0"/>
              <a:t>KNN</a:t>
            </a:r>
            <a:r>
              <a:rPr lang="zh-TW" altLang="en-US" dirty="0" smtClean="0"/>
              <a:t>技術之腎藥蘭園監測及智慧生產管理系統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3738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而這為本系統生長預測模型結果畫面圖。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871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這是我們設計的系統使用流程圖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在使用我們系統</a:t>
            </a:r>
            <a:endParaRPr lang="en-US" altLang="zh-TW" dirty="0" smtClean="0"/>
          </a:p>
          <a:p>
            <a:r>
              <a:rPr lang="zh-TW" altLang="en-US" dirty="0" smtClean="0"/>
              <a:t>可點選各項管理頁面，系統將會以數位化方式存取資料，</a:t>
            </a:r>
            <a:endParaRPr lang="en-US" altLang="zh-TW" dirty="0" smtClean="0"/>
          </a:p>
          <a:p>
            <a:r>
              <a:rPr lang="zh-TW" altLang="en-US" dirty="0" smtClean="0"/>
              <a:t>讓農民更佳觀察作物過去的生產履歷，</a:t>
            </a:r>
            <a:endParaRPr lang="en-US" altLang="zh-TW" dirty="0" smtClean="0"/>
          </a:p>
          <a:p>
            <a:r>
              <a:rPr lang="zh-TW" altLang="en-US" dirty="0" smtClean="0"/>
              <a:t>系統計算生長預測，</a:t>
            </a:r>
            <a:endParaRPr lang="en-US" altLang="zh-TW" dirty="0" smtClean="0"/>
          </a:p>
          <a:p>
            <a:r>
              <a:rPr lang="zh-TW" altLang="en-US" dirty="0" smtClean="0"/>
              <a:t>農民能遠方監控蘭園環境。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系統使用流程圖</a:t>
            </a:r>
          </a:p>
          <a:p>
            <a:r>
              <a:rPr lang="zh-TW" altLang="en-US" dirty="0" smtClean="0"/>
              <a:t>思考概念：將系統功能分為四大特點</a:t>
            </a:r>
            <a:r>
              <a:rPr lang="en-US" altLang="zh-TW" dirty="0" smtClean="0"/>
              <a:t>(</a:t>
            </a:r>
            <a:r>
              <a:rPr lang="zh-TW" altLang="en-US" dirty="0" smtClean="0"/>
              <a:t>系統特色四個的其中三個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從網頁分割出來的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首先是進到首頁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登入後有好幾個項目</a:t>
            </a:r>
            <a:r>
              <a:rPr lang="en-US" altLang="zh-TW" dirty="0" smtClean="0"/>
              <a:t>(</a:t>
            </a:r>
            <a:r>
              <a:rPr lang="zh-TW" altLang="en-US" dirty="0" smtClean="0"/>
              <a:t>頁面</a:t>
            </a:r>
            <a:r>
              <a:rPr lang="en-US" altLang="zh-TW" dirty="0" smtClean="0"/>
              <a:t>)</a:t>
            </a:r>
            <a:r>
              <a:rPr lang="zh-TW" altLang="en-US" dirty="0" smtClean="0"/>
              <a:t>可以選，如溫室管理、日誌管理之類的，將這些項目做分類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數位化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資料數位畫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、自動化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自動化即時監測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、智慧化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智慧化生長預測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、作物歷史紀錄</a:t>
            </a:r>
            <a:r>
              <a:rPr lang="en-US" altLang="zh-TW" dirty="0" smtClean="0"/>
              <a:t>(</a:t>
            </a:r>
            <a:r>
              <a:rPr lang="zh-TW" altLang="en-US" dirty="0" smtClean="0"/>
              <a:t>生產履歷</a:t>
            </a:r>
            <a:r>
              <a:rPr lang="en-US" altLang="zh-TW" dirty="0" smtClean="0"/>
              <a:t>)&gt;</a:t>
            </a:r>
            <a:r>
              <a:rPr lang="zh-TW" altLang="en-US" dirty="0" smtClean="0"/>
              <a:t>再將數位化做細分，因為這個的項目比較多</a:t>
            </a:r>
            <a:r>
              <a:rPr lang="en-US" altLang="zh-TW" dirty="0" smtClean="0"/>
              <a:t>(</a:t>
            </a:r>
            <a:r>
              <a:rPr lang="zh-TW" altLang="en-US" dirty="0" smtClean="0"/>
              <a:t>溫室管理、設備管理、作物管理、日誌管理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。可從箭頭去了解。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481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此為本系統網頁流程圖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利用網頁流程圖，讓我們更加了解各項管理模組的功能，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系統網頁流程圖</a:t>
            </a:r>
          </a:p>
          <a:p>
            <a:r>
              <a:rPr lang="zh-TW" altLang="en-US" dirty="0" smtClean="0"/>
              <a:t>思考概念：以網頁的流程為架構去描寫</a:t>
            </a:r>
            <a:r>
              <a:rPr lang="en-US" altLang="zh-TW" dirty="0" smtClean="0"/>
              <a:t>(</a:t>
            </a:r>
            <a:r>
              <a:rPr lang="zh-TW" altLang="en-US" dirty="0" smtClean="0"/>
              <a:t>正規流程圖，像申在之前教的那種圖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撰寫方式：以頁面的操作流程去寫</a:t>
            </a:r>
          </a:p>
          <a:p>
            <a:r>
              <a:rPr lang="zh-TW" altLang="en-US" dirty="0" smtClean="0"/>
              <a:t>從起始點</a:t>
            </a:r>
            <a:r>
              <a:rPr lang="en-US" altLang="zh-TW" dirty="0" smtClean="0"/>
              <a:t>(</a:t>
            </a:r>
            <a:r>
              <a:rPr lang="zh-TW" altLang="en-US" dirty="0" smtClean="0"/>
              <a:t>進入系統</a:t>
            </a:r>
            <a:r>
              <a:rPr lang="en-US" altLang="zh-TW" dirty="0" smtClean="0"/>
              <a:t>)&gt;</a:t>
            </a:r>
            <a:r>
              <a:rPr lang="zh-TW" altLang="en-US" dirty="0" smtClean="0"/>
              <a:t>註冊</a:t>
            </a:r>
            <a:r>
              <a:rPr lang="en-US" altLang="zh-TW" dirty="0" smtClean="0"/>
              <a:t>/</a:t>
            </a:r>
            <a:r>
              <a:rPr lang="zh-TW" altLang="en-US" dirty="0" smtClean="0"/>
              <a:t>登入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主要的幾個模組</a:t>
            </a:r>
            <a:r>
              <a:rPr lang="en-US" altLang="zh-TW" dirty="0" smtClean="0"/>
              <a:t>(</a:t>
            </a:r>
            <a:r>
              <a:rPr lang="zh-TW" altLang="en-US" dirty="0" smtClean="0"/>
              <a:t>各個管理及功能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模組介紹：</a:t>
            </a:r>
          </a:p>
          <a:p>
            <a:r>
              <a:rPr lang="en-US" altLang="zh-TW" dirty="0" smtClean="0"/>
              <a:t>(1)</a:t>
            </a:r>
            <a:r>
              <a:rPr lang="zh-TW" altLang="en-US" dirty="0" smtClean="0"/>
              <a:t>溫室管理：進到溫室管理的頁面後是否要做建置的動作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新增溫室資料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。是，就如圖上所進行的流程跑，否，則沒做動作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也就是單純查看原有的資料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(2)</a:t>
            </a:r>
            <a:r>
              <a:rPr lang="zh-TW" altLang="en-US" dirty="0" smtClean="0"/>
              <a:t>設備管理：分為兩個項目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資材與耗材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，一樣進入頁面後有沒有要做動作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新增資材或耗材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。是，跑流程；否，查看原有資料</a:t>
            </a:r>
            <a:r>
              <a:rPr lang="en-US" altLang="zh-TW" dirty="0" smtClean="0"/>
              <a:t>(</a:t>
            </a:r>
            <a:r>
              <a:rPr lang="zh-TW" altLang="en-US" dirty="0" smtClean="0"/>
              <a:t>原本就新增的資耗材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(3)</a:t>
            </a:r>
            <a:r>
              <a:rPr lang="zh-TW" altLang="en-US" dirty="0" smtClean="0"/>
              <a:t>作物生長管理：在分為三個模組</a:t>
            </a:r>
            <a:r>
              <a:rPr lang="en-US" altLang="zh-TW" dirty="0" smtClean="0"/>
              <a:t>(</a:t>
            </a:r>
            <a:r>
              <a:rPr lang="zh-TW" altLang="en-US" dirty="0" smtClean="0"/>
              <a:t>因為都是作物類型的，所以都歸類到這裡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。作物管理，如上面一樣是管理，所以一樣看有沒有要做新增資料，是就跑流程，否就查看原有資料；生產履歷，就是作物生長的歷史紀錄，一樣是有沒有要做動作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選擇想查看到作物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，是就顯示其資料，否就查看預設的資料</a:t>
            </a:r>
            <a:r>
              <a:rPr lang="en-US" altLang="zh-TW" dirty="0" smtClean="0"/>
              <a:t>(</a:t>
            </a:r>
            <a:r>
              <a:rPr lang="zh-TW" altLang="en-US" dirty="0" smtClean="0"/>
              <a:t>開生產履歷時預設的作物資料畫面</a:t>
            </a:r>
            <a:r>
              <a:rPr lang="en-US" altLang="zh-TW" dirty="0" smtClean="0"/>
              <a:t>)</a:t>
            </a:r>
            <a:r>
              <a:rPr lang="zh-TW" altLang="en-US" dirty="0" smtClean="0"/>
              <a:t>；生長預測，看有沒有要做動作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選擇要預測的作物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，是就顯示其預測，否就顯示預設的作物預測結果。</a:t>
            </a:r>
          </a:p>
          <a:p>
            <a:r>
              <a:rPr lang="en-US" altLang="zh-TW" dirty="0" smtClean="0"/>
              <a:t>(4)</a:t>
            </a:r>
            <a:r>
              <a:rPr lang="zh-TW" altLang="en-US" dirty="0" smtClean="0"/>
              <a:t>環境監控：將裡面的功能分為三個模組。區域監控，看左中右的那個；歷史紀錄，看環境資料的歷史紀錄；監測器，就看溫室畫面的那個。</a:t>
            </a:r>
          </a:p>
          <a:p>
            <a:r>
              <a:rPr lang="en-US" altLang="zh-TW" dirty="0" smtClean="0"/>
              <a:t>(5)</a:t>
            </a:r>
            <a:r>
              <a:rPr lang="zh-TW" altLang="en-US" dirty="0" smtClean="0"/>
              <a:t>日誌管理：進入此畫面，有沒有要做動作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新增文章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。是，跑流程；否，就查看原有畫面。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25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此為本系統服務流程圖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由服務流程圖，可以知道網頁所提供的服務</a:t>
            </a:r>
            <a:r>
              <a:rPr lang="en-US" altLang="zh-TW" dirty="0" smtClean="0"/>
              <a:t>(</a:t>
            </a:r>
            <a:r>
              <a:rPr lang="zh-TW" altLang="en-US" dirty="0" smtClean="0"/>
              <a:t>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系統裡可以數位化管理資料，</a:t>
            </a:r>
            <a:endParaRPr lang="en-US" altLang="zh-TW" dirty="0" smtClean="0"/>
          </a:p>
          <a:p>
            <a:r>
              <a:rPr lang="zh-TW" altLang="en-US" dirty="0" smtClean="0"/>
              <a:t>可以監控溫室環境，然後顯示在系統網頁，讓農民觀看，</a:t>
            </a:r>
            <a:endParaRPr lang="en-US" altLang="zh-TW" dirty="0" smtClean="0"/>
          </a:p>
          <a:p>
            <a:r>
              <a:rPr lang="zh-TW" altLang="en-US" smtClean="0"/>
              <a:t>利用所收集的作物及溫室環境資料，來進行作物的生長預測。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系統服務流程圖</a:t>
            </a:r>
          </a:p>
          <a:p>
            <a:r>
              <a:rPr lang="zh-TW" altLang="en-US" dirty="0" smtClean="0"/>
              <a:t>思考概念：分為三個流程，可是他們有階段性的相關。</a:t>
            </a:r>
          </a:p>
          <a:p>
            <a:r>
              <a:rPr lang="en-US" altLang="zh-TW" dirty="0" smtClean="0"/>
              <a:t>(1)</a:t>
            </a:r>
            <a:r>
              <a:rPr lang="zh-TW" altLang="en-US" dirty="0" smtClean="0"/>
              <a:t>服務流程：就是網頁所提供的服務</a:t>
            </a:r>
            <a:r>
              <a:rPr lang="en-US" altLang="zh-TW" dirty="0" smtClean="0"/>
              <a:t>(</a:t>
            </a:r>
            <a:r>
              <a:rPr lang="zh-TW" altLang="en-US" dirty="0" smtClean="0"/>
              <a:t>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，或是系統所擁有的功能。一開始登入會有</a:t>
            </a:r>
            <a:r>
              <a:rPr lang="en-US" altLang="zh-TW" dirty="0" smtClean="0"/>
              <a:t>"</a:t>
            </a:r>
            <a:r>
              <a:rPr lang="zh-TW" altLang="en-US" dirty="0" smtClean="0"/>
              <a:t>身分的確認</a:t>
            </a:r>
            <a:r>
              <a:rPr lang="en-US" altLang="zh-TW" dirty="0" smtClean="0"/>
              <a:t>"</a:t>
            </a:r>
            <a:r>
              <a:rPr lang="zh-TW" altLang="en-US" dirty="0" smtClean="0"/>
              <a:t>，然後進入到系統頁面</a:t>
            </a:r>
            <a:r>
              <a:rPr lang="en-US" altLang="zh-TW" dirty="0" smtClean="0"/>
              <a:t>(Web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，系統裡可以作數位化的資料管理。接著可監控溫室環境，會顯示數據。但溫室環境並不能接預測，所以預測功能我是獨立出來的，可是可以從</a:t>
            </a:r>
            <a:r>
              <a:rPr lang="en-US" altLang="zh-TW" dirty="0" smtClean="0"/>
              <a:t>"</a:t>
            </a:r>
            <a:r>
              <a:rPr lang="zh-TW" altLang="en-US" dirty="0" smtClean="0"/>
              <a:t>後台流程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去銜接。</a:t>
            </a:r>
          </a:p>
          <a:p>
            <a:r>
              <a:rPr lang="en-US" altLang="zh-TW" dirty="0" smtClean="0"/>
              <a:t>(2)</a:t>
            </a:r>
            <a:r>
              <a:rPr lang="zh-TW" altLang="en-US" dirty="0" smtClean="0"/>
              <a:t>前台流程：就是使用者可使用的功能，也就是呈現給使用者</a:t>
            </a:r>
            <a:r>
              <a:rPr lang="en-US" altLang="zh-TW" dirty="0" smtClean="0"/>
              <a:t>(</a:t>
            </a:r>
            <a:r>
              <a:rPr lang="zh-TW" altLang="en-US" dirty="0" smtClean="0"/>
              <a:t>農民、蘭園管理人</a:t>
            </a:r>
            <a:r>
              <a:rPr lang="en-US" altLang="zh-TW" dirty="0" smtClean="0"/>
              <a:t>)</a:t>
            </a:r>
            <a:r>
              <a:rPr lang="zh-TW" altLang="en-US" dirty="0" smtClean="0"/>
              <a:t>看的功能。它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不能以步驟連接</a:t>
            </a:r>
            <a:r>
              <a:rPr lang="en-US" altLang="zh-TW" dirty="0" smtClean="0"/>
              <a:t>(</a:t>
            </a:r>
            <a:r>
              <a:rPr lang="zh-TW" altLang="en-US" dirty="0" smtClean="0"/>
              <a:t>箭頭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，但它是階段性的相關，所以可以由服務流程連接</a:t>
            </a:r>
            <a:r>
              <a:rPr lang="en-US" altLang="zh-TW" dirty="0" smtClean="0"/>
              <a:t>(</a:t>
            </a:r>
            <a:r>
              <a:rPr lang="zh-TW" altLang="en-US" dirty="0" smtClean="0"/>
              <a:t>箭頭</a:t>
            </a:r>
            <a:r>
              <a:rPr lang="en-US" altLang="zh-TW" dirty="0" smtClean="0"/>
              <a:t>)</a:t>
            </a:r>
            <a:r>
              <a:rPr lang="zh-TW" altLang="en-US" dirty="0" smtClean="0"/>
              <a:t>過來。</a:t>
            </a:r>
          </a:p>
          <a:p>
            <a:r>
              <a:rPr lang="en-US" altLang="zh-TW" dirty="0" smtClean="0"/>
              <a:t>(3)</a:t>
            </a:r>
            <a:r>
              <a:rPr lang="zh-TW" altLang="en-US" dirty="0" smtClean="0"/>
              <a:t>後台流程：就是後台所能使用的功能，也就是給管理這個系統的人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也就是我們</a:t>
            </a:r>
            <a:r>
              <a:rPr lang="en-US" altLang="zh-TW" dirty="0" smtClean="0"/>
              <a:t>)</a:t>
            </a:r>
            <a:r>
              <a:rPr lang="zh-TW" altLang="en-US" dirty="0" smtClean="0"/>
              <a:t>所做的功能。</a:t>
            </a:r>
          </a:p>
          <a:p>
            <a:r>
              <a:rPr lang="zh-TW" altLang="en-US" dirty="0" smtClean="0"/>
              <a:t>以上同一階段雖然為同樣的功能，但是會有不同的形容與不同的作用。像</a:t>
            </a:r>
            <a:r>
              <a:rPr lang="en-US" altLang="zh-TW" dirty="0" smtClean="0"/>
              <a:t>"</a:t>
            </a:r>
            <a:r>
              <a:rPr lang="zh-TW" altLang="en-US" dirty="0" smtClean="0"/>
              <a:t>服務流程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的</a:t>
            </a:r>
            <a:r>
              <a:rPr lang="en-US" altLang="zh-TW" dirty="0" smtClean="0"/>
              <a:t>"</a:t>
            </a:r>
            <a:r>
              <a:rPr lang="zh-TW" altLang="en-US" dirty="0" smtClean="0"/>
              <a:t>身分確認</a:t>
            </a:r>
            <a:r>
              <a:rPr lang="en-US" altLang="zh-TW" dirty="0" smtClean="0"/>
              <a:t>"</a:t>
            </a:r>
            <a:r>
              <a:rPr lang="zh-TW" altLang="en-US" dirty="0" smtClean="0"/>
              <a:t>對</a:t>
            </a:r>
            <a:r>
              <a:rPr lang="en-US" altLang="zh-TW" dirty="0" smtClean="0"/>
              <a:t>"</a:t>
            </a:r>
            <a:r>
              <a:rPr lang="zh-TW" altLang="en-US" dirty="0" smtClean="0"/>
              <a:t>前台流程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來說，就是</a:t>
            </a:r>
            <a:r>
              <a:rPr lang="en-US" altLang="zh-TW" dirty="0" smtClean="0"/>
              <a:t>"</a:t>
            </a:r>
            <a:r>
              <a:rPr lang="zh-TW" altLang="en-US" dirty="0" smtClean="0"/>
              <a:t>使用者的身分</a:t>
            </a:r>
            <a:r>
              <a:rPr lang="en-US" altLang="zh-TW" dirty="0" smtClean="0"/>
              <a:t>"(</a:t>
            </a:r>
            <a:r>
              <a:rPr lang="zh-TW" altLang="en-US" dirty="0" smtClean="0"/>
              <a:t>也就是自己的帳號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，而對</a:t>
            </a:r>
            <a:r>
              <a:rPr lang="en-US" altLang="zh-TW" dirty="0" smtClean="0"/>
              <a:t>"</a:t>
            </a:r>
            <a:r>
              <a:rPr lang="zh-TW" altLang="en-US" dirty="0" smtClean="0"/>
              <a:t>後台流程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來說，就是</a:t>
            </a:r>
            <a:r>
              <a:rPr lang="en-US" altLang="zh-TW" dirty="0" smtClean="0"/>
              <a:t>"</a:t>
            </a:r>
            <a:r>
              <a:rPr lang="zh-TW" altLang="en-US" dirty="0" smtClean="0"/>
              <a:t>帳號的管理</a:t>
            </a:r>
            <a:r>
              <a:rPr lang="en-US" altLang="zh-TW" dirty="0" smtClean="0"/>
              <a:t>"(</a:t>
            </a:r>
            <a:r>
              <a:rPr lang="zh-TW" altLang="en-US" dirty="0" smtClean="0"/>
              <a:t>也就是將所有使用者的帳號一起管理</a:t>
            </a:r>
            <a:r>
              <a:rPr lang="en-US" altLang="zh-TW" dirty="0" smtClean="0"/>
              <a:t>)</a:t>
            </a:r>
            <a:r>
              <a:rPr lang="zh-TW" altLang="en-US" dirty="0" smtClean="0"/>
              <a:t>系統服務流程圖</a:t>
            </a:r>
          </a:p>
          <a:p>
            <a:r>
              <a:rPr lang="zh-TW" altLang="en-US" dirty="0" smtClean="0"/>
              <a:t>思考概念：分為三個流程，可是他們有階段性的相關。</a:t>
            </a:r>
          </a:p>
          <a:p>
            <a:r>
              <a:rPr lang="en-US" altLang="zh-TW" dirty="0" smtClean="0"/>
              <a:t>(1)</a:t>
            </a:r>
            <a:r>
              <a:rPr lang="zh-TW" altLang="en-US" dirty="0" smtClean="0"/>
              <a:t>服務流程：就是網頁所提供的服務</a:t>
            </a:r>
            <a:r>
              <a:rPr lang="en-US" altLang="zh-TW" dirty="0" smtClean="0"/>
              <a:t>(</a:t>
            </a:r>
            <a:r>
              <a:rPr lang="zh-TW" altLang="en-US" dirty="0" smtClean="0"/>
              <a:t>功能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，或是系統所擁有的功能。一開始登入會有</a:t>
            </a:r>
            <a:r>
              <a:rPr lang="en-US" altLang="zh-TW" dirty="0" smtClean="0"/>
              <a:t>"</a:t>
            </a:r>
            <a:r>
              <a:rPr lang="zh-TW" altLang="en-US" dirty="0" smtClean="0"/>
              <a:t>身分的確認</a:t>
            </a:r>
            <a:r>
              <a:rPr lang="en-US" altLang="zh-TW" dirty="0" smtClean="0"/>
              <a:t>"</a:t>
            </a:r>
            <a:r>
              <a:rPr lang="zh-TW" altLang="en-US" dirty="0" smtClean="0"/>
              <a:t>，然後進入到系統頁面</a:t>
            </a:r>
            <a:r>
              <a:rPr lang="en-US" altLang="zh-TW" dirty="0" smtClean="0"/>
              <a:t>(Web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，系統裡可以作數位化的資料管理。接著可監控溫室環境，會顯示數據。但溫室環境並不能接預測，所以預測功能我是獨立出來的，可是可以從</a:t>
            </a:r>
            <a:r>
              <a:rPr lang="en-US" altLang="zh-TW" dirty="0" smtClean="0"/>
              <a:t>"</a:t>
            </a:r>
            <a:r>
              <a:rPr lang="zh-TW" altLang="en-US" dirty="0" smtClean="0"/>
              <a:t>後台流程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去銜接。</a:t>
            </a:r>
          </a:p>
          <a:p>
            <a:r>
              <a:rPr lang="en-US" altLang="zh-TW" dirty="0" smtClean="0"/>
              <a:t>(2)</a:t>
            </a:r>
            <a:r>
              <a:rPr lang="zh-TW" altLang="en-US" dirty="0" smtClean="0"/>
              <a:t>前台流程：就是使用者可使用的功能，也就是呈現給使用者</a:t>
            </a:r>
            <a:r>
              <a:rPr lang="en-US" altLang="zh-TW" dirty="0" smtClean="0"/>
              <a:t>(</a:t>
            </a:r>
            <a:r>
              <a:rPr lang="zh-TW" altLang="en-US" dirty="0" smtClean="0"/>
              <a:t>農民、蘭園管理人</a:t>
            </a:r>
            <a:r>
              <a:rPr lang="en-US" altLang="zh-TW" dirty="0" smtClean="0"/>
              <a:t>)</a:t>
            </a:r>
            <a:r>
              <a:rPr lang="zh-TW" altLang="en-US" dirty="0" smtClean="0"/>
              <a:t>看的功能。它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不能以步驟連接</a:t>
            </a:r>
            <a:r>
              <a:rPr lang="en-US" altLang="zh-TW" dirty="0" smtClean="0"/>
              <a:t>(</a:t>
            </a:r>
            <a:r>
              <a:rPr lang="zh-TW" altLang="en-US" dirty="0" smtClean="0"/>
              <a:t>箭頭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，但它是階段性的相關，所以可以由服務流程連接</a:t>
            </a:r>
            <a:r>
              <a:rPr lang="en-US" altLang="zh-TW" dirty="0" smtClean="0"/>
              <a:t>(</a:t>
            </a:r>
            <a:r>
              <a:rPr lang="zh-TW" altLang="en-US" dirty="0" smtClean="0"/>
              <a:t>箭頭</a:t>
            </a:r>
            <a:r>
              <a:rPr lang="en-US" altLang="zh-TW" dirty="0" smtClean="0"/>
              <a:t>)</a:t>
            </a:r>
            <a:r>
              <a:rPr lang="zh-TW" altLang="en-US" dirty="0" smtClean="0"/>
              <a:t>過來。</a:t>
            </a:r>
          </a:p>
          <a:p>
            <a:r>
              <a:rPr lang="en-US" altLang="zh-TW" dirty="0" smtClean="0"/>
              <a:t>(3)</a:t>
            </a:r>
            <a:r>
              <a:rPr lang="zh-TW" altLang="en-US" dirty="0" smtClean="0"/>
              <a:t>後台流程：就是後台所能使用的功能，也就是給管理這個系統的人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也就是我們</a:t>
            </a:r>
            <a:r>
              <a:rPr lang="en-US" altLang="zh-TW" dirty="0" smtClean="0"/>
              <a:t>)</a:t>
            </a:r>
            <a:r>
              <a:rPr lang="zh-TW" altLang="en-US" dirty="0" smtClean="0"/>
              <a:t>所做的功能。</a:t>
            </a:r>
          </a:p>
          <a:p>
            <a:r>
              <a:rPr lang="zh-TW" altLang="en-US" dirty="0" smtClean="0"/>
              <a:t>以上同一階段雖然為同樣的功能，但是會有不同的形容與不同的作用。像</a:t>
            </a:r>
            <a:r>
              <a:rPr lang="en-US" altLang="zh-TW" dirty="0" smtClean="0"/>
              <a:t>"</a:t>
            </a:r>
            <a:r>
              <a:rPr lang="zh-TW" altLang="en-US" dirty="0" smtClean="0"/>
              <a:t>服務流程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的</a:t>
            </a:r>
            <a:r>
              <a:rPr lang="en-US" altLang="zh-TW" dirty="0" smtClean="0"/>
              <a:t>"</a:t>
            </a:r>
            <a:r>
              <a:rPr lang="zh-TW" altLang="en-US" dirty="0" smtClean="0"/>
              <a:t>身分確認</a:t>
            </a:r>
            <a:r>
              <a:rPr lang="en-US" altLang="zh-TW" dirty="0" smtClean="0"/>
              <a:t>"</a:t>
            </a:r>
            <a:r>
              <a:rPr lang="zh-TW" altLang="en-US" dirty="0" smtClean="0"/>
              <a:t>對</a:t>
            </a:r>
            <a:r>
              <a:rPr lang="en-US" altLang="zh-TW" dirty="0" smtClean="0"/>
              <a:t>"</a:t>
            </a:r>
            <a:r>
              <a:rPr lang="zh-TW" altLang="en-US" dirty="0" smtClean="0"/>
              <a:t>前台流程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來說，就是</a:t>
            </a:r>
            <a:r>
              <a:rPr lang="en-US" altLang="zh-TW" dirty="0" smtClean="0"/>
              <a:t>"</a:t>
            </a:r>
            <a:r>
              <a:rPr lang="zh-TW" altLang="en-US" dirty="0" smtClean="0"/>
              <a:t>使用者的身分</a:t>
            </a:r>
            <a:r>
              <a:rPr lang="en-US" altLang="zh-TW" dirty="0" smtClean="0"/>
              <a:t>"(</a:t>
            </a:r>
            <a:r>
              <a:rPr lang="zh-TW" altLang="en-US" dirty="0" smtClean="0"/>
              <a:t>也就是自己的帳號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，而對</a:t>
            </a:r>
            <a:r>
              <a:rPr lang="en-US" altLang="zh-TW" dirty="0" smtClean="0"/>
              <a:t>"</a:t>
            </a:r>
            <a:r>
              <a:rPr lang="zh-TW" altLang="en-US" dirty="0" smtClean="0"/>
              <a:t>後台流程</a:t>
            </a:r>
            <a:r>
              <a:rPr lang="en-US" altLang="zh-TW" dirty="0" smtClean="0"/>
              <a:t>"</a:t>
            </a:r>
            <a:r>
              <a:rPr lang="zh-TW" altLang="en-US" dirty="0" smtClean="0"/>
              <a:t>來說，就是</a:t>
            </a:r>
            <a:r>
              <a:rPr lang="en-US" altLang="zh-TW" dirty="0" smtClean="0"/>
              <a:t>"</a:t>
            </a:r>
            <a:r>
              <a:rPr lang="zh-TW" altLang="en-US" dirty="0" smtClean="0"/>
              <a:t>帳號的管理</a:t>
            </a:r>
            <a:r>
              <a:rPr lang="en-US" altLang="zh-TW" dirty="0" smtClean="0"/>
              <a:t>"(</a:t>
            </a:r>
            <a:r>
              <a:rPr lang="zh-TW" altLang="en-US" dirty="0" smtClean="0"/>
              <a:t>也就是將所有使用者的帳號一起管理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627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我們的結論為</a:t>
            </a:r>
            <a:endParaRPr lang="en-US" altLang="zh-TW" dirty="0" smtClean="0"/>
          </a:p>
          <a:p>
            <a:r>
              <a:rPr lang="zh-TW" altLang="en-US" dirty="0" smtClean="0"/>
              <a:t>本系統可以應用各項模組來</a:t>
            </a:r>
            <a:endParaRPr lang="en-US" altLang="zh-TW" dirty="0" smtClean="0"/>
          </a:p>
          <a:p>
            <a:r>
              <a:rPr lang="zh-TW" altLang="en-US" dirty="0" smtClean="0"/>
              <a:t>數位化溫室資訊的數據，解決以往使用人工紙本記錄困難的缺點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自動化即時監控環境資訊，可以解決品質控管困難的問題</a:t>
            </a:r>
            <a:endParaRPr lang="en-US" altLang="zh-TW" dirty="0" smtClean="0"/>
          </a:p>
          <a:p>
            <a:r>
              <a:rPr lang="zh-TW" altLang="en-US" dirty="0" smtClean="0"/>
              <a:t>並以ＫＮＮ演算法預測蘭花的生長趨勢使種植蘭花的技術更容易複製以及傳承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6480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報告結束，感謝您的聆聽。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14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 smtClean="0"/>
              <a:t>腎藥蘭交易市場從民國</a:t>
            </a:r>
            <a:r>
              <a:rPr lang="en-US" altLang="zh-TW" sz="1200" dirty="0" smtClean="0"/>
              <a:t>94</a:t>
            </a:r>
            <a:r>
              <a:rPr lang="zh-TW" altLang="zh-TW" sz="1200" dirty="0" smtClean="0"/>
              <a:t>年開始有交易資料，於民國</a:t>
            </a:r>
            <a:r>
              <a:rPr lang="en-US" altLang="zh-TW" sz="1200" dirty="0" smtClean="0"/>
              <a:t>100</a:t>
            </a:r>
            <a:r>
              <a:rPr lang="zh-TW" altLang="zh-TW" sz="1200" dirty="0" smtClean="0"/>
              <a:t>年交易量開始漸漸往上爬升，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到近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萬枝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除了供應國內市場需求外，也將其外銷到日本、新加坡、香港及澳門等地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 smtClean="0"/>
              <a:t>腎藥蘭於屏東地區試種後，開花表現良好，因此開始大量繁殖，栽培面積也逐年增加，</a:t>
            </a:r>
            <a:endParaRPr lang="en-US" altLang="zh-TW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 smtClean="0"/>
              <a:t>主要栽培於屏東地區，占總產量的</a:t>
            </a:r>
            <a:r>
              <a:rPr lang="en-US" altLang="zh-TW" sz="1200" dirty="0" smtClean="0"/>
              <a:t>99%(</a:t>
            </a:r>
            <a:r>
              <a:rPr lang="zh-TW" altLang="en-US" sz="1200" dirty="0" smtClean="0"/>
              <a:t>念</a:t>
            </a:r>
            <a:r>
              <a:rPr lang="en-US" altLang="zh-TW" sz="1200" dirty="0" smtClean="0"/>
              <a:t>9</a:t>
            </a:r>
            <a:r>
              <a:rPr lang="zh-TW" altLang="en-US" sz="1200" dirty="0" smtClean="0"/>
              <a:t>成</a:t>
            </a:r>
            <a:r>
              <a:rPr lang="en-US" altLang="zh-TW" sz="1200" dirty="0" smtClean="0"/>
              <a:t>)</a:t>
            </a:r>
            <a:r>
              <a:rPr lang="zh-TW" altLang="zh-TW" sz="1200" dirty="0" smtClean="0"/>
              <a:t>，為屏東著名的地方農業特色之一。</a:t>
            </a:r>
            <a:endParaRPr lang="zh-TW" altLang="en-US" sz="12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86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本專題將以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屏東縣內埔鄉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豐田村地利路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號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dirty="0" smtClean="0"/>
              <a:t>豐田蘭園做為實驗場域。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61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首先搜尋許多相關知識，</a:t>
            </a:r>
            <a:endParaRPr lang="en-US" altLang="zh-TW" dirty="0" smtClean="0"/>
          </a:p>
          <a:p>
            <a:r>
              <a:rPr lang="zh-TW" altLang="en-US" dirty="0" smtClean="0"/>
              <a:t>並找尋相關期刊論文，</a:t>
            </a:r>
            <a:endParaRPr lang="en-US" altLang="zh-TW" dirty="0" smtClean="0"/>
          </a:p>
          <a:p>
            <a:r>
              <a:rPr lang="zh-TW" altLang="en-US" dirty="0" smtClean="0"/>
              <a:t>也多次參訪農民與實驗環境，</a:t>
            </a:r>
            <a:endParaRPr lang="en-US" altLang="zh-TW" dirty="0" smtClean="0"/>
          </a:p>
          <a:p>
            <a:r>
              <a:rPr lang="zh-TW" altLang="en-US" dirty="0" smtClean="0"/>
              <a:t>藉由定期的會議討論，</a:t>
            </a:r>
            <a:endParaRPr lang="en-US" altLang="zh-TW" dirty="0" smtClean="0"/>
          </a:p>
          <a:p>
            <a:r>
              <a:rPr lang="zh-TW" altLang="en-US" dirty="0" smtClean="0"/>
              <a:t>逐漸修改與製作本系統。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1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我們到屏東縣內埔鄉豐田蘭園做實地訪查</a:t>
            </a:r>
            <a:endParaRPr lang="en-US" altLang="zh-TW" dirty="0" smtClean="0"/>
          </a:p>
          <a:p>
            <a:r>
              <a:rPr lang="zh-TW" altLang="en-US" dirty="0" smtClean="0"/>
              <a:t>發現傳統農民種植蘭花時遇到以下幾點困難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農村青少年外流，人口逐漸老化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人工紙本記錄的方式，會因量大而不易紀錄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因為環境資訊不易紀錄，導致品質控管困難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 種植蘭花技術不易複製以及傳承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16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我們的實驗場域在蘭園。</a:t>
            </a:r>
            <a:endParaRPr lang="en-US" altLang="zh-TW" dirty="0" smtClean="0"/>
          </a:p>
          <a:p>
            <a:r>
              <a:rPr lang="zh-TW" altLang="en-US" dirty="0" smtClean="0"/>
              <a:t>資料來源有溫溼度及影像，並結合專家栽種知識，</a:t>
            </a:r>
            <a:endParaRPr lang="en-US" altLang="zh-TW" dirty="0" smtClean="0"/>
          </a:p>
          <a:p>
            <a:r>
              <a:rPr lang="zh-TW" altLang="en-US" dirty="0" smtClean="0"/>
              <a:t>藉由網路傳輸至感測資料收集平臺來做各項應用。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34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在實驗場域中，我們在左中右架設溫濕度及日照度感測器。</a:t>
            </a:r>
            <a:endParaRPr lang="en-US" altLang="zh-TW" dirty="0" smtClean="0"/>
          </a:p>
          <a:p>
            <a:r>
              <a:rPr lang="zh-TW" altLang="en-US" dirty="0" smtClean="0"/>
              <a:t>照片紅圈處為我們架設感測器的地方。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9151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本系統將收集溫室感測器資料及農民作物紀錄，</a:t>
            </a:r>
            <a:endParaRPr lang="en-US" altLang="zh-TW" dirty="0" smtClean="0"/>
          </a:p>
          <a:p>
            <a:r>
              <a:rPr lang="zh-TW" altLang="en-US" dirty="0" smtClean="0"/>
              <a:t>在系統平台上進行溫室感測及規則分析，</a:t>
            </a:r>
            <a:endParaRPr lang="en-US" altLang="zh-TW" dirty="0" smtClean="0"/>
          </a:p>
          <a:p>
            <a:r>
              <a:rPr lang="zh-TW" altLang="en-US" dirty="0" smtClean="0"/>
              <a:t>套用至管理系統的服務模組，</a:t>
            </a:r>
            <a:endParaRPr lang="en-US" altLang="zh-TW" dirty="0" smtClean="0"/>
          </a:p>
          <a:p>
            <a:r>
              <a:rPr lang="zh-TW" altLang="en-US" dirty="0" smtClean="0"/>
              <a:t>讓農民使用此系統更能種出好蘭花。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103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我們來介紹</a:t>
            </a:r>
            <a:r>
              <a:rPr lang="en-US" altLang="zh-TW" dirty="0" smtClean="0"/>
              <a:t>KNN</a:t>
            </a:r>
            <a:r>
              <a:rPr lang="zh-TW" altLang="en-US" dirty="0" smtClean="0"/>
              <a:t>演算法，</a:t>
            </a:r>
            <a:endParaRPr lang="en-US" altLang="zh-TW" dirty="0" smtClean="0"/>
          </a:p>
          <a:p>
            <a:r>
              <a:rPr lang="zh-TW" altLang="en-US" dirty="0" smtClean="0"/>
              <a:t>農夫擁有蘭花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過去生長紀錄及生長環境數據。</a:t>
            </a:r>
            <a:endParaRPr lang="en-US" altLang="zh-TW" dirty="0" smtClean="0"/>
          </a:p>
          <a:p>
            <a:r>
              <a:rPr lang="zh-TW" altLang="en-US" dirty="0" smtClean="0"/>
              <a:t>農夫在種植新蘭花時，可將先前種植蘭花</a:t>
            </a:r>
            <a:r>
              <a:rPr lang="en-US" altLang="zh-TW" dirty="0" smtClean="0"/>
              <a:t>ABC</a:t>
            </a:r>
            <a:r>
              <a:rPr lang="zh-TW" altLang="en-US" dirty="0" smtClean="0"/>
              <a:t>的數據做比對，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找尋作相似的生長狀態，來推估新蘭花未來的成長趨勢。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而當新蘭花趨勢下滑時，農民即時得知當時的生長環境不利於蘭花的生長。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558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00B0F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2D7DB-93ED-490C-8A54-3CFDEA8E673C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4171" y="6041363"/>
            <a:ext cx="1167829" cy="816638"/>
          </a:xfrm>
        </p:spPr>
        <p:txBody>
          <a:bodyPr/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6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BF19-B0FD-4209-BE19-0889B18B9A64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8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7655-DDA8-4E13-8E07-8BE9085D4131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34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F25B-DF05-4E23-9684-9F1C0CF01A92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6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2F8F-51C0-404B-9381-AB7D88A9C173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970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E94C9-F341-49FD-B8B9-D27A0DFC6647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43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146F-CA10-4283-84E6-2277B1B70897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4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4A68-A486-4235-AC3B-539E898C5981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9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rgbClr val="00B0F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A157-B4CB-4BD7-AB39-3A217F4A0DE4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59785" y="6041363"/>
            <a:ext cx="1332216" cy="816638"/>
          </a:xfrm>
        </p:spPr>
        <p:txBody>
          <a:bodyPr/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fld id="{12BF8274-784E-4941-A77D-C5BCCF2A5A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59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20FF-700C-4B30-BA97-CBD517F5B91D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3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5627-2B77-4C5B-927B-8D14E87089D7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5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6ECCE-27C0-4E3F-8597-956D2B29E761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7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DD568-1204-4E2C-8175-1A0BB8170EBD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6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A551-7D15-4FD7-93A4-C1D9B5E4CD7B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4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B65D-D996-466F-AD07-C0AF869123FE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D269C-B957-49E4-B663-38864269EF93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1374E-D071-4D6B-90BA-80D633CEED52}" type="datetime1">
              <a:rPr lang="en-US" altLang="zh-TW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0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0"/>
            <a:ext cx="1220724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7CE89F2-D37D-40EC-B7FC-3AD20A99BFC0}"/>
              </a:ext>
            </a:extLst>
          </p:cNvPr>
          <p:cNvSpPr/>
          <p:nvPr/>
        </p:nvSpPr>
        <p:spPr>
          <a:xfrm>
            <a:off x="450272" y="520512"/>
            <a:ext cx="112914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zh-TW" sz="54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基於物聯網與</a:t>
            </a:r>
            <a:r>
              <a:rPr lang="en-US" altLang="zh-TW" sz="54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KNN</a:t>
            </a:r>
            <a:r>
              <a:rPr lang="zh-TW" altLang="zh-TW" sz="54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sz="5400" b="1" kern="10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endParaRPr lang="en-US" altLang="zh-TW" sz="5400" b="1" kern="100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TW" altLang="zh-TW" sz="5400" b="1" kern="100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腎</a:t>
            </a:r>
            <a:r>
              <a:rPr lang="zh-TW" altLang="zh-TW" sz="5400" b="1" kern="1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藥蘭園監測</a:t>
            </a:r>
            <a:r>
              <a:rPr lang="zh-TW" altLang="zh-TW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及智慧生產管理系統</a:t>
            </a:r>
            <a:endParaRPr lang="zh-TW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D0C2F2E-5C06-4297-AE6F-E1EC06347A9E}"/>
              </a:ext>
            </a:extLst>
          </p:cNvPr>
          <p:cNvSpPr/>
          <p:nvPr/>
        </p:nvSpPr>
        <p:spPr>
          <a:xfrm>
            <a:off x="4733547" y="2274838"/>
            <a:ext cx="2723823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組別：第七組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蔡佩臻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  </a:t>
            </a:r>
            <a:r>
              <a:rPr lang="zh-TW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王瑱禧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白雅萱</a:t>
            </a:r>
            <a:r>
              <a:rPr lang="zh-TW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鄭</a:t>
            </a:r>
            <a:r>
              <a:rPr lang="zh-TW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蕙葶　</a:t>
            </a:r>
            <a:endParaRPr lang="en-US" altLang="zh-TW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潘怡蓉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5" y="289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sz="5400" b="1" dirty="0" smtClean="0"/>
              <a:t>資料分析</a:t>
            </a:r>
            <a:r>
              <a:rPr lang="en-US" altLang="zh-TW" sz="5400" b="1" dirty="0" smtClean="0"/>
              <a:t>-</a:t>
            </a:r>
            <a:r>
              <a:rPr lang="zh-TW" altLang="en-US" sz="5400" b="1" dirty="0" smtClean="0"/>
              <a:t>系統預測結果</a:t>
            </a:r>
            <a:endParaRPr lang="zh-TW" altLang="zh-TW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53" y="1323690"/>
            <a:ext cx="9266340" cy="4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86" y="2523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/>
              <a:t>使用流程</a:t>
            </a:r>
            <a:r>
              <a:rPr lang="zh-TW" altLang="en-US" sz="5400" b="1" dirty="0"/>
              <a:t>圖</a:t>
            </a:r>
            <a:endParaRPr lang="zh-TW" altLang="zh-TW" sz="5400" b="1" dirty="0"/>
          </a:p>
        </p:txBody>
      </p:sp>
      <p:grpSp>
        <p:nvGrpSpPr>
          <p:cNvPr id="6" name="群組 5"/>
          <p:cNvGrpSpPr/>
          <p:nvPr/>
        </p:nvGrpSpPr>
        <p:grpSpPr>
          <a:xfrm>
            <a:off x="2087947" y="922542"/>
            <a:ext cx="9894329" cy="5674777"/>
            <a:chOff x="-1588" y="64268"/>
            <a:chExt cx="7198678" cy="5287643"/>
          </a:xfrm>
        </p:grpSpPr>
        <p:grpSp>
          <p:nvGrpSpPr>
            <p:cNvPr id="8" name="群組 7"/>
            <p:cNvGrpSpPr/>
            <p:nvPr/>
          </p:nvGrpSpPr>
          <p:grpSpPr>
            <a:xfrm>
              <a:off x="171450" y="64268"/>
              <a:ext cx="7025640" cy="2957520"/>
              <a:chOff x="104775" y="64268"/>
              <a:chExt cx="7025640" cy="2957520"/>
            </a:xfrm>
          </p:grpSpPr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47800" y="1238251"/>
                <a:ext cx="1228726" cy="14192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8" name="群組 27"/>
              <p:cNvGrpSpPr/>
              <p:nvPr/>
            </p:nvGrpSpPr>
            <p:grpSpPr>
              <a:xfrm>
                <a:off x="104775" y="64268"/>
                <a:ext cx="7025640" cy="2957520"/>
                <a:chOff x="104775" y="64268"/>
                <a:chExt cx="7025640" cy="2957520"/>
              </a:xfrm>
            </p:grpSpPr>
            <p:grpSp>
              <p:nvGrpSpPr>
                <p:cNvPr id="29" name="群組 28"/>
                <p:cNvGrpSpPr/>
                <p:nvPr/>
              </p:nvGrpSpPr>
              <p:grpSpPr>
                <a:xfrm>
                  <a:off x="742950" y="64268"/>
                  <a:ext cx="5524500" cy="1477354"/>
                  <a:chOff x="19050" y="64268"/>
                  <a:chExt cx="5524500" cy="1477354"/>
                </a:xfrm>
              </p:grpSpPr>
              <p:grpSp>
                <p:nvGrpSpPr>
                  <p:cNvPr id="42" name="群組 41"/>
                  <p:cNvGrpSpPr/>
                  <p:nvPr/>
                </p:nvGrpSpPr>
                <p:grpSpPr>
                  <a:xfrm>
                    <a:off x="2331402" y="64268"/>
                    <a:ext cx="899795" cy="1477354"/>
                    <a:chOff x="-2223" y="64268"/>
                    <a:chExt cx="899795" cy="1477354"/>
                  </a:xfrm>
                </p:grpSpPr>
                <p:pic>
                  <p:nvPicPr>
                    <p:cNvPr id="50" name="圖片 49" descr="「首頁」的圖片搜尋結果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2223" y="64268"/>
                      <a:ext cx="899795" cy="9962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51" name="文字方塊 2"/>
                    <p:cNvSpPr txBox="1"/>
                    <p:nvPr/>
                  </p:nvSpPr>
                  <p:spPr>
                    <a:xfrm>
                      <a:off x="224933" y="1074897"/>
                      <a:ext cx="647065" cy="46672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non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首頁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43" name="群組 42"/>
                  <p:cNvGrpSpPr/>
                  <p:nvPr/>
                </p:nvGrpSpPr>
                <p:grpSpPr>
                  <a:xfrm>
                    <a:off x="19050" y="523875"/>
                    <a:ext cx="5524500" cy="809625"/>
                    <a:chOff x="19050" y="0"/>
                    <a:chExt cx="5524500" cy="809625"/>
                  </a:xfrm>
                </p:grpSpPr>
                <p:cxnSp>
                  <p:nvCxnSpPr>
                    <p:cNvPr id="44" name="直線接點 43"/>
                    <p:cNvCxnSpPr/>
                    <p:nvPr/>
                  </p:nvCxnSpPr>
                  <p:spPr>
                    <a:xfrm>
                      <a:off x="19050" y="0"/>
                      <a:ext cx="2181225" cy="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線單箭頭接點 44"/>
                    <p:cNvCxnSpPr/>
                    <p:nvPr/>
                  </p:nvCxnSpPr>
                  <p:spPr>
                    <a:xfrm>
                      <a:off x="1885950" y="0"/>
                      <a:ext cx="0" cy="80962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線單箭頭接點 45"/>
                    <p:cNvCxnSpPr/>
                    <p:nvPr/>
                  </p:nvCxnSpPr>
                  <p:spPr>
                    <a:xfrm>
                      <a:off x="19050" y="0"/>
                      <a:ext cx="0" cy="80962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線接點 46"/>
                    <p:cNvCxnSpPr/>
                    <p:nvPr/>
                  </p:nvCxnSpPr>
                  <p:spPr>
                    <a:xfrm>
                      <a:off x="3362325" y="0"/>
                      <a:ext cx="2181224" cy="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線單箭頭接點 47"/>
                    <p:cNvCxnSpPr/>
                    <p:nvPr/>
                  </p:nvCxnSpPr>
                  <p:spPr>
                    <a:xfrm>
                      <a:off x="3676650" y="0"/>
                      <a:ext cx="0" cy="80962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線單箭頭接點 48"/>
                    <p:cNvCxnSpPr/>
                    <p:nvPr/>
                  </p:nvCxnSpPr>
                  <p:spPr>
                    <a:xfrm>
                      <a:off x="5543550" y="0"/>
                      <a:ext cx="0" cy="80962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0" name="群組 29"/>
                <p:cNvGrpSpPr/>
                <p:nvPr/>
              </p:nvGrpSpPr>
              <p:grpSpPr>
                <a:xfrm>
                  <a:off x="104775" y="1343025"/>
                  <a:ext cx="7025640" cy="1678763"/>
                  <a:chOff x="104775" y="38100"/>
                  <a:chExt cx="7025640" cy="1678763"/>
                </a:xfrm>
              </p:grpSpPr>
              <p:grpSp>
                <p:nvGrpSpPr>
                  <p:cNvPr id="31" name="群組 30"/>
                  <p:cNvGrpSpPr/>
                  <p:nvPr/>
                </p:nvGrpSpPr>
                <p:grpSpPr>
                  <a:xfrm>
                    <a:off x="104775" y="66675"/>
                    <a:ext cx="5014613" cy="1650188"/>
                    <a:chOff x="104775" y="66675"/>
                    <a:chExt cx="5014613" cy="1650188"/>
                  </a:xfrm>
                </p:grpSpPr>
                <p:grpSp>
                  <p:nvGrpSpPr>
                    <p:cNvPr id="35" name="群組 34"/>
                    <p:cNvGrpSpPr/>
                    <p:nvPr/>
                  </p:nvGrpSpPr>
                  <p:grpSpPr>
                    <a:xfrm>
                      <a:off x="104775" y="114300"/>
                      <a:ext cx="1276350" cy="1008380"/>
                      <a:chOff x="28575" y="0"/>
                      <a:chExt cx="1276350" cy="1008380"/>
                    </a:xfrm>
                  </p:grpSpPr>
                  <p:pic>
                    <p:nvPicPr>
                      <p:cNvPr id="40" name="圖片 39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" y="76200"/>
                        <a:ext cx="1076325" cy="756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" name="圖片 40" descr="相關圖片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" y="0"/>
                        <a:ext cx="1276350" cy="1008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36" name="圖片 35" descr="相關圖片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7875" y="66675"/>
                      <a:ext cx="1104900" cy="10902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7" name="文字方塊 84"/>
                    <p:cNvSpPr txBox="1"/>
                    <p:nvPr/>
                  </p:nvSpPr>
                  <p:spPr>
                    <a:xfrm>
                      <a:off x="270267" y="1248863"/>
                      <a:ext cx="1332000" cy="46800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non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資料數位化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8" name="文字方塊 85"/>
                    <p:cNvSpPr txBox="1"/>
                    <p:nvPr/>
                  </p:nvSpPr>
                  <p:spPr>
                    <a:xfrm>
                      <a:off x="2178701" y="1246499"/>
                      <a:ext cx="1105200" cy="46800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non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生產履歷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9" name="文字方塊 86"/>
                    <p:cNvSpPr txBox="1"/>
                    <p:nvPr/>
                  </p:nvSpPr>
                  <p:spPr>
                    <a:xfrm>
                      <a:off x="4014188" y="1246499"/>
                      <a:ext cx="1105200" cy="46800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non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生長預測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2" name="群組 31"/>
                  <p:cNvGrpSpPr/>
                  <p:nvPr/>
                </p:nvGrpSpPr>
                <p:grpSpPr>
                  <a:xfrm>
                    <a:off x="5619750" y="38100"/>
                    <a:ext cx="1510665" cy="1677190"/>
                    <a:chOff x="0" y="0"/>
                    <a:chExt cx="1510665" cy="1677190"/>
                  </a:xfrm>
                </p:grpSpPr>
                <p:pic>
                  <p:nvPicPr>
                    <p:cNvPr id="33" name="圖片 32" descr="http://bpic.588ku.com/element_pic/16/11/06/7fc3a2e0b1c85672e7cf64967bc822f1.jpg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ackgroundRemoval t="3754" b="89420" l="10000" r="90000">
                                  <a14:foregroundMark x1="22692" y1="7167" x2="22692" y2="7167"/>
                                  <a14:foregroundMark x1="16923" y1="3754" x2="16923" y2="3754"/>
                                  <a14:foregroundMark x1="40769" y1="5802" x2="40769" y2="5802"/>
                                  <a14:foregroundMark x1="42692" y1="5802" x2="42692" y2="5802"/>
                                  <a14:foregroundMark x1="45385" y1="6143" x2="45385" y2="6143"/>
                                  <a14:foregroundMark x1="53462" y1="6485" x2="53462" y2="6485"/>
                                  <a14:foregroundMark x1="29231" y1="38225" x2="29231" y2="38225"/>
                                  <a14:foregroundMark x1="19231" y1="38567" x2="19231" y2="38567"/>
                                  <a14:foregroundMark x1="11154" y1="48123" x2="11154" y2="48123"/>
                                  <a14:foregroundMark x1="12308" y1="43345" x2="12308" y2="43345"/>
                                  <a14:foregroundMark x1="15385" y1="41638" x2="15385" y2="41638"/>
                                  <a14:foregroundMark x1="11154" y1="43686" x2="11154" y2="43686"/>
                                  <a14:foregroundMark x1="58462" y1="27304" x2="58462" y2="27304"/>
                                  <a14:foregroundMark x1="57692" y1="29693" x2="57692" y2="29693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1510665" cy="156337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4" name="文字方塊 87"/>
                    <p:cNvSpPr txBox="1"/>
                    <p:nvPr/>
                  </p:nvSpPr>
                  <p:spPr>
                    <a:xfrm>
                      <a:off x="188098" y="1209190"/>
                      <a:ext cx="1105200" cy="46800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non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環境監控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9" name="群組 8"/>
            <p:cNvGrpSpPr/>
            <p:nvPr/>
          </p:nvGrpSpPr>
          <p:grpSpPr>
            <a:xfrm>
              <a:off x="809625" y="3028950"/>
              <a:ext cx="5524500" cy="628650"/>
              <a:chOff x="0" y="219075"/>
              <a:chExt cx="5524500" cy="628650"/>
            </a:xfrm>
          </p:grpSpPr>
          <p:cxnSp>
            <p:nvCxnSpPr>
              <p:cNvPr id="23" name="直線接點 22"/>
              <p:cNvCxnSpPr/>
              <p:nvPr/>
            </p:nvCxnSpPr>
            <p:spPr>
              <a:xfrm flipV="1">
                <a:off x="0" y="219075"/>
                <a:ext cx="5514975" cy="952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/>
              <p:nvPr/>
            </p:nvCxnSpPr>
            <p:spPr>
              <a:xfrm flipH="1">
                <a:off x="1876425" y="233052"/>
                <a:ext cx="979" cy="6146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 flipH="1">
                <a:off x="3657599" y="228599"/>
                <a:ext cx="1" cy="58578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5524499" y="228599"/>
                <a:ext cx="1" cy="6096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群組 9"/>
            <p:cNvGrpSpPr/>
            <p:nvPr/>
          </p:nvGrpSpPr>
          <p:grpSpPr>
            <a:xfrm>
              <a:off x="-1588" y="3605878"/>
              <a:ext cx="6987008" cy="1746033"/>
              <a:chOff x="-1588" y="34003"/>
              <a:chExt cx="6987008" cy="1746033"/>
            </a:xfrm>
          </p:grpSpPr>
          <p:pic>
            <p:nvPicPr>
              <p:cNvPr id="11" name="圖片 10" descr="「溫室 卡通」的圖片搜尋結果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8" y="34003"/>
                <a:ext cx="1536700" cy="1343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758063" y="179704"/>
                <a:ext cx="1058868" cy="10516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文字方塊 168"/>
              <p:cNvSpPr txBox="1"/>
              <p:nvPr/>
            </p:nvSpPr>
            <p:spPr>
              <a:xfrm>
                <a:off x="337648" y="1295399"/>
                <a:ext cx="1105200" cy="468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b="1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溫室管理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71"/>
              <p:cNvSpPr txBox="1"/>
              <p:nvPr/>
            </p:nvSpPr>
            <p:spPr>
              <a:xfrm>
                <a:off x="2175281" y="1257300"/>
                <a:ext cx="1105200" cy="468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b="1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設備管理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字方塊 175"/>
              <p:cNvSpPr txBox="1"/>
              <p:nvPr/>
            </p:nvSpPr>
            <p:spPr>
              <a:xfrm>
                <a:off x="4027751" y="1312036"/>
                <a:ext cx="1105200" cy="468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b="1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作物管理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80"/>
              <p:cNvSpPr txBox="1"/>
              <p:nvPr/>
            </p:nvSpPr>
            <p:spPr>
              <a:xfrm>
                <a:off x="5880220" y="1295399"/>
                <a:ext cx="1105200" cy="468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TW" sz="1800" b="1" kern="100" dirty="0">
                    <a:effectLst/>
                    <a:latin typeface="Calibri" panose="020F0502020204030204" pitchFamily="34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日誌管理</a:t>
                </a:r>
                <a:endParaRPr lang="zh-TW" sz="12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29" y="4753063"/>
            <a:ext cx="1584383" cy="136134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67" y="4653390"/>
            <a:ext cx="1617112" cy="1488251"/>
          </a:xfrm>
          <a:prstGeom prst="rect">
            <a:avLst/>
          </a:prstGeom>
        </p:spPr>
      </p:pic>
      <p:cxnSp>
        <p:nvCxnSpPr>
          <p:cNvPr id="73" name="直線單箭頭接點 72"/>
          <p:cNvCxnSpPr/>
          <p:nvPr/>
        </p:nvCxnSpPr>
        <p:spPr>
          <a:xfrm>
            <a:off x="3202931" y="3972755"/>
            <a:ext cx="0" cy="803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729" y="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/>
              <a:t>網頁流程圖</a:t>
            </a:r>
            <a:endParaRPr lang="zh-TW" altLang="zh-TW" sz="5400" b="1" dirty="0"/>
          </a:p>
        </p:txBody>
      </p:sp>
      <p:pic>
        <p:nvPicPr>
          <p:cNvPr id="297" name="圖片 296">
            <a:extLst>
              <a:ext uri="{FF2B5EF4-FFF2-40B4-BE49-F238E27FC236}">
                <a16:creationId xmlns="" xmlns:a16="http://schemas.microsoft.com/office/drawing/2014/main" id="{541A0A97-C241-4CE4-9AE8-5B53EC639A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7" y="891251"/>
            <a:ext cx="11377914" cy="55039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513" y="-10204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/>
              <a:t>服務流程圖</a:t>
            </a:r>
            <a:endParaRPr lang="zh-TW" altLang="zh-TW" sz="5400" b="1" dirty="0"/>
          </a:p>
        </p:txBody>
      </p:sp>
      <p:grpSp>
        <p:nvGrpSpPr>
          <p:cNvPr id="6" name="群組 5"/>
          <p:cNvGrpSpPr/>
          <p:nvPr/>
        </p:nvGrpSpPr>
        <p:grpSpPr>
          <a:xfrm>
            <a:off x="1072370" y="1101214"/>
            <a:ext cx="10746003" cy="5348468"/>
            <a:chOff x="0" y="0"/>
            <a:chExt cx="9549158" cy="4826911"/>
          </a:xfrm>
        </p:grpSpPr>
        <p:grpSp>
          <p:nvGrpSpPr>
            <p:cNvPr id="8" name="群組 7"/>
            <p:cNvGrpSpPr/>
            <p:nvPr/>
          </p:nvGrpSpPr>
          <p:grpSpPr>
            <a:xfrm>
              <a:off x="0" y="0"/>
              <a:ext cx="9549158" cy="4826911"/>
              <a:chOff x="0" y="0"/>
              <a:chExt cx="9549158" cy="4826911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421419" y="95415"/>
                <a:ext cx="9056473" cy="4485281"/>
                <a:chOff x="0" y="0"/>
                <a:chExt cx="9056473" cy="4485281"/>
              </a:xfrm>
            </p:grpSpPr>
            <p:grpSp>
              <p:nvGrpSpPr>
                <p:cNvPr id="46" name="群組 45"/>
                <p:cNvGrpSpPr/>
                <p:nvPr/>
              </p:nvGrpSpPr>
              <p:grpSpPr>
                <a:xfrm>
                  <a:off x="6424634" y="0"/>
                  <a:ext cx="2631839" cy="4485281"/>
                  <a:chOff x="-20" y="0"/>
                  <a:chExt cx="2631839" cy="4485281"/>
                </a:xfrm>
              </p:grpSpPr>
              <p:sp>
                <p:nvSpPr>
                  <p:cNvPr id="73" name="流程圖: 程序 72"/>
                  <p:cNvSpPr/>
                  <p:nvPr/>
                </p:nvSpPr>
                <p:spPr>
                  <a:xfrm>
                    <a:off x="0" y="0"/>
                    <a:ext cx="1158875" cy="48577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7FDFF"/>
                      </a:gs>
                      <a:gs pos="100000">
                        <a:srgbClr val="9BC3FF"/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即時監控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溫室環境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74" name="群組 73"/>
                  <p:cNvGrpSpPr/>
                  <p:nvPr/>
                </p:nvGrpSpPr>
                <p:grpSpPr>
                  <a:xfrm>
                    <a:off x="-20" y="1057524"/>
                    <a:ext cx="1160888" cy="1439460"/>
                    <a:chOff x="-20" y="0"/>
                    <a:chExt cx="1160998" cy="1458908"/>
                  </a:xfrm>
                </p:grpSpPr>
                <p:sp>
                  <p:nvSpPr>
                    <p:cNvPr id="83" name="流程圖: 程序 82"/>
                    <p:cNvSpPr/>
                    <p:nvPr/>
                  </p:nvSpPr>
                  <p:spPr>
                    <a:xfrm>
                      <a:off x="0" y="0"/>
                      <a:ext cx="1160890" cy="33149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7FDFF"/>
                        </a:gs>
                        <a:gs pos="100000">
                          <a:srgbClr val="9BC3FF"/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溫室環境數據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4" name="流程圖: 程序 83"/>
                    <p:cNvSpPr/>
                    <p:nvPr/>
                  </p:nvSpPr>
                  <p:spPr>
                    <a:xfrm>
                      <a:off x="-20" y="333297"/>
                      <a:ext cx="1160998" cy="1125611"/>
                    </a:xfrm>
                    <a:prstGeom prst="flowChartProcess">
                      <a:avLst/>
                    </a:prstGeom>
                    <a:solidFill>
                      <a:srgbClr val="F7F7F7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5400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環境溫度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環境濕度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環境日照度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75" name="流程圖: 程序 74"/>
                  <p:cNvSpPr/>
                  <p:nvPr/>
                </p:nvSpPr>
                <p:spPr>
                  <a:xfrm>
                    <a:off x="0" y="3045350"/>
                    <a:ext cx="1158875" cy="48577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7FDFF"/>
                      </a:gs>
                      <a:gs pos="100000">
                        <a:srgbClr val="9BC3FF"/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即時獲取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環境數據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6" name="流程圖: 程序 75"/>
                  <p:cNvSpPr/>
                  <p:nvPr/>
                </p:nvSpPr>
                <p:spPr>
                  <a:xfrm>
                    <a:off x="0" y="3999506"/>
                    <a:ext cx="1158875" cy="48577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7FDFF"/>
                      </a:gs>
                      <a:gs pos="100000">
                        <a:srgbClr val="9BC3FF"/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溫室環境</a:t>
                    </a:r>
                    <a:endParaRPr kumimoji="0" lang="zh-TW" altLang="en-US" sz="1200" b="0" i="0" u="none" strike="noStrike" kern="1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監控模組</a:t>
                    </a:r>
                    <a:endParaRPr kumimoji="0" lang="zh-TW" altLang="en-US" sz="1200" b="0" i="0" u="none" strike="noStrike" kern="10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流程圖: 程序 76"/>
                  <p:cNvSpPr/>
                  <p:nvPr/>
                </p:nvSpPr>
                <p:spPr>
                  <a:xfrm>
                    <a:off x="1335819" y="95416"/>
                    <a:ext cx="1295400" cy="33337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FFAF7"/>
                      </a:gs>
                      <a:gs pos="100000">
                        <a:srgbClr val="FED58C"/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作物生長預測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78" name="群組 77"/>
                  <p:cNvGrpSpPr/>
                  <p:nvPr/>
                </p:nvGrpSpPr>
                <p:grpSpPr>
                  <a:xfrm>
                    <a:off x="1335819" y="1057524"/>
                    <a:ext cx="1294765" cy="1439545"/>
                    <a:chOff x="-7172" y="0"/>
                    <a:chExt cx="1168000" cy="1458994"/>
                  </a:xfrm>
                </p:grpSpPr>
                <p:sp>
                  <p:nvSpPr>
                    <p:cNvPr id="81" name="流程圖: 程序 80"/>
                    <p:cNvSpPr/>
                    <p:nvPr/>
                  </p:nvSpPr>
                  <p:spPr>
                    <a:xfrm>
                      <a:off x="-7172" y="0"/>
                      <a:ext cx="1168000" cy="33149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FFAF7"/>
                        </a:gs>
                        <a:gs pos="100000">
                          <a:srgbClr val="FED58C"/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預測項目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2" name="流程圖: 程序 81"/>
                    <p:cNvSpPr/>
                    <p:nvPr/>
                  </p:nvSpPr>
                  <p:spPr>
                    <a:xfrm>
                      <a:off x="-7169" y="333383"/>
                      <a:ext cx="1167720" cy="1125611"/>
                    </a:xfrm>
                    <a:prstGeom prst="flowChartProcess">
                      <a:avLst/>
                    </a:prstGeom>
                    <a:solidFill>
                      <a:srgbClr val="F7F7F7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5400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作物生長曲線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作物未來生長曲線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79" name="流程圖: 程序 78"/>
                  <p:cNvSpPr/>
                  <p:nvPr/>
                </p:nvSpPr>
                <p:spPr>
                  <a:xfrm>
                    <a:off x="1335819" y="3045350"/>
                    <a:ext cx="1295400" cy="48577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FFAF7"/>
                      </a:gs>
                      <a:gs pos="100000">
                        <a:srgbClr val="FED58C"/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預測作物未來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之生長曲線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" name="流程圖: 程序 79"/>
                  <p:cNvSpPr/>
                  <p:nvPr/>
                </p:nvSpPr>
                <p:spPr>
                  <a:xfrm>
                    <a:off x="1335819" y="4079020"/>
                    <a:ext cx="1296000" cy="33337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FFAF7"/>
                      </a:gs>
                      <a:gs pos="100000">
                        <a:srgbClr val="FED58C"/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生產</a:t>
                    </a:r>
                    <a:r>
                      <a:rPr lang="zh-TW" altLang="en-US" sz="1200" b="1" kern="100" noProof="0" dirty="0" smtClean="0">
                        <a:solidFill>
                          <a:srgbClr val="000000"/>
                        </a:solidFill>
                        <a:latin typeface="+mn-ea"/>
                        <a:cs typeface="Times New Roman" panose="02020603050405020304" pitchFamily="18" charset="0"/>
                      </a:rPr>
                      <a:t>預</a:t>
                    </a:r>
                    <a:r>
                      <a:rPr lang="zh-TW" altLang="en-US" sz="1200" b="1" kern="100" noProof="0" dirty="0">
                        <a:solidFill>
                          <a:srgbClr val="000000"/>
                        </a:solidFill>
                        <a:latin typeface="+mn-ea"/>
                        <a:cs typeface="Times New Roman" panose="02020603050405020304" pitchFamily="18" charset="0"/>
                      </a:rPr>
                      <a:t>測</a:t>
                    </a:r>
                    <a:r>
                      <a:rPr kumimoji="0" lang="zh-TW" altLang="en-US" sz="12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模組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7" name="群組 46"/>
                <p:cNvGrpSpPr/>
                <p:nvPr/>
              </p:nvGrpSpPr>
              <p:grpSpPr>
                <a:xfrm>
                  <a:off x="0" y="95416"/>
                  <a:ext cx="6249615" cy="4318318"/>
                  <a:chOff x="0" y="0"/>
                  <a:chExt cx="6249615" cy="4318318"/>
                </a:xfrm>
              </p:grpSpPr>
              <p:grpSp>
                <p:nvGrpSpPr>
                  <p:cNvPr id="48" name="群組 47"/>
                  <p:cNvGrpSpPr/>
                  <p:nvPr/>
                </p:nvGrpSpPr>
                <p:grpSpPr>
                  <a:xfrm>
                    <a:off x="3753016" y="962108"/>
                    <a:ext cx="1160780" cy="1439545"/>
                    <a:chOff x="0" y="0"/>
                    <a:chExt cx="1160890" cy="1458994"/>
                  </a:xfrm>
                </p:grpSpPr>
                <p:sp>
                  <p:nvSpPr>
                    <p:cNvPr id="71" name="流程圖: 程序 70"/>
                    <p:cNvSpPr/>
                    <p:nvPr/>
                  </p:nvSpPr>
                  <p:spPr>
                    <a:xfrm>
                      <a:off x="0" y="0"/>
                      <a:ext cx="1160890" cy="33149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數位化日誌資料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2" name="流程圖: 程序 71"/>
                    <p:cNvSpPr/>
                    <p:nvPr/>
                  </p:nvSpPr>
                  <p:spPr>
                    <a:xfrm>
                      <a:off x="0" y="333383"/>
                      <a:ext cx="1159200" cy="1125611"/>
                    </a:xfrm>
                    <a:prstGeom prst="flowChartProcess">
                      <a:avLst/>
                    </a:prstGeom>
                    <a:solidFill>
                      <a:srgbClr val="F7F7F7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5400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作物生長分享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栽種方式分享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使用設備分享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心情分享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留言互動等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49" name="群組 48"/>
                  <p:cNvGrpSpPr/>
                  <p:nvPr/>
                </p:nvGrpSpPr>
                <p:grpSpPr>
                  <a:xfrm>
                    <a:off x="5088835" y="962108"/>
                    <a:ext cx="1160780" cy="1439545"/>
                    <a:chOff x="0" y="0"/>
                    <a:chExt cx="1160890" cy="1458994"/>
                  </a:xfrm>
                </p:grpSpPr>
                <p:sp>
                  <p:nvSpPr>
                    <p:cNvPr id="69" name="流程圖: 程序 68"/>
                    <p:cNvSpPr/>
                    <p:nvPr/>
                  </p:nvSpPr>
                  <p:spPr>
                    <a:xfrm>
                      <a:off x="0" y="0"/>
                      <a:ext cx="1160890" cy="33149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數位化作物資料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0" name="流程圖: 程序 69"/>
                    <p:cNvSpPr/>
                    <p:nvPr/>
                  </p:nvSpPr>
                  <p:spPr>
                    <a:xfrm>
                      <a:off x="0" y="333383"/>
                      <a:ext cx="1159200" cy="1125611"/>
                    </a:xfrm>
                    <a:prstGeom prst="flowChartProcess">
                      <a:avLst/>
                    </a:prstGeom>
                    <a:solidFill>
                      <a:srgbClr val="F7F7F7"/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5400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作物品種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作物位置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50" name="流程圖: 程序 49"/>
                  <p:cNvSpPr/>
                  <p:nvPr/>
                </p:nvSpPr>
                <p:spPr>
                  <a:xfrm>
                    <a:off x="3760967" y="3029447"/>
                    <a:ext cx="1158875" cy="33464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1F8EC"/>
                      </a:gs>
                      <a:gs pos="100000">
                        <a:srgbClr val="70AD47">
                          <a:lumMod val="60000"/>
                          <a:lumOff val="40000"/>
                        </a:srgbClr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日誌管理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流程圖: 程序 50"/>
                  <p:cNvSpPr/>
                  <p:nvPr/>
                </p:nvSpPr>
                <p:spPr>
                  <a:xfrm>
                    <a:off x="5088835" y="3029447"/>
                    <a:ext cx="1158875" cy="33464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1F8EC"/>
                      </a:gs>
                      <a:gs pos="100000">
                        <a:srgbClr val="70AD47">
                          <a:lumMod val="60000"/>
                          <a:lumOff val="40000"/>
                        </a:srgbClr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作物管理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流程圖: 程序 51"/>
                  <p:cNvSpPr/>
                  <p:nvPr/>
                </p:nvSpPr>
                <p:spPr>
                  <a:xfrm>
                    <a:off x="3760967" y="3983604"/>
                    <a:ext cx="1158875" cy="33464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1F8EC"/>
                      </a:gs>
                      <a:gs pos="100000">
                        <a:srgbClr val="70AD47">
                          <a:lumMod val="60000"/>
                          <a:lumOff val="40000"/>
                        </a:srgbClr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日誌管理模組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流程圖: 程序 52"/>
                  <p:cNvSpPr/>
                  <p:nvPr/>
                </p:nvSpPr>
                <p:spPr>
                  <a:xfrm>
                    <a:off x="5088835" y="3983604"/>
                    <a:ext cx="1158875" cy="334645"/>
                  </a:xfrm>
                  <a:prstGeom prst="flowChartProcess">
                    <a:avLst/>
                  </a:prstGeom>
                  <a:gradFill>
                    <a:gsLst>
                      <a:gs pos="0">
                        <a:srgbClr val="F1F8EC"/>
                      </a:gs>
                      <a:gs pos="100000">
                        <a:srgbClr val="70AD47">
                          <a:lumMod val="60000"/>
                          <a:lumOff val="40000"/>
                        </a:srgbClr>
                      </a:gs>
                    </a:gsLst>
                    <a:lin ang="5400000" scaled="1"/>
                  </a:gradFill>
                  <a:ln w="952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1800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生產履歷模組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54" name="群組 53"/>
                  <p:cNvGrpSpPr/>
                  <p:nvPr/>
                </p:nvGrpSpPr>
                <p:grpSpPr>
                  <a:xfrm>
                    <a:off x="0" y="0"/>
                    <a:ext cx="3570025" cy="4318318"/>
                    <a:chOff x="0" y="0"/>
                    <a:chExt cx="3570025" cy="4318318"/>
                  </a:xfrm>
                </p:grpSpPr>
                <p:grpSp>
                  <p:nvGrpSpPr>
                    <p:cNvPr id="55" name="群組 54"/>
                    <p:cNvGrpSpPr/>
                    <p:nvPr/>
                  </p:nvGrpSpPr>
                  <p:grpSpPr>
                    <a:xfrm>
                      <a:off x="2409245" y="962108"/>
                      <a:ext cx="1160780" cy="1439545"/>
                      <a:chOff x="0" y="0"/>
                      <a:chExt cx="1160890" cy="1458994"/>
                    </a:xfrm>
                  </p:grpSpPr>
                  <p:sp>
                    <p:nvSpPr>
                      <p:cNvPr id="67" name="流程圖: 程序 66"/>
                      <p:cNvSpPr/>
                      <p:nvPr/>
                    </p:nvSpPr>
                    <p:spPr>
                      <a:xfrm>
                        <a:off x="0" y="0"/>
                        <a:ext cx="1160890" cy="331490"/>
                      </a:xfrm>
                      <a:prstGeom prst="flowChartProcess">
                        <a:avLst/>
                      </a:prstGeom>
                      <a:gradFill>
                        <a:gsLst>
                          <a:gs pos="0">
                            <a:srgbClr val="F1F8EC"/>
                          </a:gs>
                          <a:gs pos="100000">
                            <a:srgbClr val="70AD47">
                              <a:lumMod val="60000"/>
                              <a:lumOff val="40000"/>
                            </a:srgbClr>
                          </a:gs>
                        </a:gsLst>
                        <a:lin ang="5400000" scaled="1"/>
                      </a:gra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="horz" wrap="square" lIns="0" tIns="1800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數位化設備資料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68" name="流程圖: 程序 67"/>
                      <p:cNvSpPr/>
                      <p:nvPr/>
                    </p:nvSpPr>
                    <p:spPr>
                      <a:xfrm>
                        <a:off x="0" y="333383"/>
                        <a:ext cx="1159200" cy="1125611"/>
                      </a:xfrm>
                      <a:prstGeom prst="flowChartProcess">
                        <a:avLst/>
                      </a:prstGeom>
                      <a:solidFill>
                        <a:srgbClr val="F7F7F7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="horz" wrap="square" lIns="54000" tIns="0" rIns="0" bIns="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設備名稱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設備數量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設備單價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設備總價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設備型態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56" name="流程圖: 程序 55"/>
                    <p:cNvSpPr/>
                    <p:nvPr/>
                  </p:nvSpPr>
                  <p:spPr>
                    <a:xfrm>
                      <a:off x="2409245" y="3029447"/>
                      <a:ext cx="1158875" cy="334645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設備管理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7" name="流程圖: 程序 56"/>
                    <p:cNvSpPr/>
                    <p:nvPr/>
                  </p:nvSpPr>
                  <p:spPr>
                    <a:xfrm>
                      <a:off x="2409245" y="3983604"/>
                      <a:ext cx="1158875" cy="334645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設備管理模組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8" name="流程圖: 程序 57"/>
                    <p:cNvSpPr/>
                    <p:nvPr/>
                  </p:nvSpPr>
                  <p:spPr>
                    <a:xfrm>
                      <a:off x="0" y="0"/>
                      <a:ext cx="863932" cy="333868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FF3F3"/>
                        </a:gs>
                        <a:gs pos="100000">
                          <a:srgbClr val="FFCCCC"/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身分確認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" name="流程圖: 程序 58"/>
                    <p:cNvSpPr/>
                    <p:nvPr/>
                  </p:nvSpPr>
                  <p:spPr>
                    <a:xfrm>
                      <a:off x="7952" y="3029447"/>
                      <a:ext cx="863932" cy="334714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FF3F3"/>
                        </a:gs>
                        <a:gs pos="100000">
                          <a:srgbClr val="FFCCCC"/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使用者身分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60" name="流程圖: 程序 59"/>
                    <p:cNvSpPr/>
                    <p:nvPr/>
                  </p:nvSpPr>
                  <p:spPr>
                    <a:xfrm>
                      <a:off x="7952" y="3983604"/>
                      <a:ext cx="863932" cy="334714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FF3F3"/>
                        </a:gs>
                        <a:gs pos="100000">
                          <a:srgbClr val="FFCCCC"/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帳號管理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61" name="流程圖: 程序 60"/>
                    <p:cNvSpPr/>
                    <p:nvPr/>
                  </p:nvSpPr>
                  <p:spPr>
                    <a:xfrm>
                      <a:off x="1065475" y="0"/>
                      <a:ext cx="1158240" cy="33401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系統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62" name="群組 61"/>
                    <p:cNvGrpSpPr/>
                    <p:nvPr/>
                  </p:nvGrpSpPr>
                  <p:grpSpPr>
                    <a:xfrm>
                      <a:off x="1065475" y="962108"/>
                      <a:ext cx="1158875" cy="1448437"/>
                      <a:chOff x="0" y="145764"/>
                      <a:chExt cx="1161216" cy="1475706"/>
                    </a:xfrm>
                  </p:grpSpPr>
                  <p:sp>
                    <p:nvSpPr>
                      <p:cNvPr id="65" name="流程圖: 程序 64"/>
                      <p:cNvSpPr/>
                      <p:nvPr/>
                    </p:nvSpPr>
                    <p:spPr>
                      <a:xfrm>
                        <a:off x="0" y="145764"/>
                        <a:ext cx="1160890" cy="333954"/>
                      </a:xfrm>
                      <a:prstGeom prst="flowChartProcess">
                        <a:avLst/>
                      </a:prstGeom>
                      <a:gradFill>
                        <a:gsLst>
                          <a:gs pos="0">
                            <a:srgbClr val="F1F8EC"/>
                          </a:gs>
                          <a:gs pos="100000">
                            <a:srgbClr val="70AD47">
                              <a:lumMod val="60000"/>
                              <a:lumOff val="40000"/>
                            </a:srgbClr>
                          </a:gs>
                        </a:gsLst>
                        <a:lin ang="5400000" scaled="1"/>
                      </a:gra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="horz" wrap="square" lIns="0" tIns="1800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數位化溫室資料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66" name="流程圖: 程序 65"/>
                      <p:cNvSpPr/>
                      <p:nvPr/>
                    </p:nvSpPr>
                    <p:spPr>
                      <a:xfrm>
                        <a:off x="0" y="488966"/>
                        <a:ext cx="1161216" cy="1132504"/>
                      </a:xfrm>
                      <a:prstGeom prst="flowChartProcess">
                        <a:avLst/>
                      </a:prstGeom>
                      <a:solidFill>
                        <a:srgbClr val="F7F7F7"/>
                      </a:solidFill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="horz" wrap="square" lIns="54000" tIns="0" rIns="0" bIns="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溫室名稱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溫室大小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溫室管理者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溫室地址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3" name="流程圖: 程序 62"/>
                    <p:cNvSpPr/>
                    <p:nvPr/>
                  </p:nvSpPr>
                  <p:spPr>
                    <a:xfrm>
                      <a:off x="1065475" y="3029447"/>
                      <a:ext cx="1158240" cy="33401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溫室管理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64" name="流程圖: 程序 63"/>
                    <p:cNvSpPr/>
                    <p:nvPr/>
                  </p:nvSpPr>
                  <p:spPr>
                    <a:xfrm>
                      <a:off x="1065475" y="3983604"/>
                      <a:ext cx="1158240" cy="334010"/>
                    </a:xfrm>
                    <a:prstGeom prst="flowChartProcess">
                      <a:avLst/>
                    </a:prstGeom>
                    <a:gradFill>
                      <a:gsLst>
                        <a:gs pos="0">
                          <a:srgbClr val="F1F8EC"/>
                        </a:gs>
                        <a:gs pos="100000">
                          <a:srgbClr val="70AD47">
                            <a:lumMod val="60000"/>
                            <a:lumOff val="40000"/>
                          </a:srgbClr>
                        </a:gs>
                      </a:gsLst>
                      <a:lin ang="5400000" scaled="1"/>
                    </a:gra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0" tIns="1800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溫室管理模組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2" name="群組 11"/>
              <p:cNvGrpSpPr/>
              <p:nvPr/>
            </p:nvGrpSpPr>
            <p:grpSpPr>
              <a:xfrm>
                <a:off x="0" y="0"/>
                <a:ext cx="9549158" cy="4826911"/>
                <a:chOff x="0" y="0"/>
                <a:chExt cx="9549158" cy="4826911"/>
              </a:xfrm>
            </p:grpSpPr>
            <p:cxnSp>
              <p:nvCxnSpPr>
                <p:cNvPr id="13" name="直線接點 12"/>
                <p:cNvCxnSpPr/>
                <p:nvPr/>
              </p:nvCxnSpPr>
              <p:spPr>
                <a:xfrm>
                  <a:off x="15903" y="2886323"/>
                  <a:ext cx="9533255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FDD267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線接點 13"/>
                <p:cNvCxnSpPr/>
                <p:nvPr/>
              </p:nvCxnSpPr>
              <p:spPr>
                <a:xfrm>
                  <a:off x="15903" y="3904090"/>
                  <a:ext cx="9532800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FDD267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5" name="群組 14"/>
                <p:cNvGrpSpPr/>
                <p:nvPr/>
              </p:nvGrpSpPr>
              <p:grpSpPr>
                <a:xfrm>
                  <a:off x="0" y="0"/>
                  <a:ext cx="333624" cy="4826911"/>
                  <a:chOff x="0" y="0"/>
                  <a:chExt cx="333624" cy="4826911"/>
                </a:xfrm>
              </p:grpSpPr>
              <p:grpSp>
                <p:nvGrpSpPr>
                  <p:cNvPr id="40" name="群組 39"/>
                  <p:cNvGrpSpPr/>
                  <p:nvPr/>
                </p:nvGrpSpPr>
                <p:grpSpPr>
                  <a:xfrm>
                    <a:off x="0" y="0"/>
                    <a:ext cx="333624" cy="4722467"/>
                    <a:chOff x="0" y="0"/>
                    <a:chExt cx="333624" cy="4722467"/>
                  </a:xfrm>
                </p:grpSpPr>
                <p:sp>
                  <p:nvSpPr>
                    <p:cNvPr id="42" name="文字方塊 224"/>
                    <p:cNvSpPr txBox="1"/>
                    <p:nvPr/>
                  </p:nvSpPr>
                  <p:spPr>
                    <a:xfrm>
                      <a:off x="0" y="1065475"/>
                      <a:ext cx="245110" cy="754380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eaVert" wrap="square" lIns="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rPr>
                        <a:t>服務流程</a:t>
                      </a:r>
                      <a:endParaRPr kumimoji="0" lang="zh-TW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43" name="群組 42"/>
                    <p:cNvGrpSpPr/>
                    <p:nvPr/>
                  </p:nvGrpSpPr>
                  <p:grpSpPr>
                    <a:xfrm>
                      <a:off x="0" y="0"/>
                      <a:ext cx="333624" cy="4722467"/>
                      <a:chOff x="0" y="0"/>
                      <a:chExt cx="333624" cy="4722467"/>
                    </a:xfrm>
                  </p:grpSpPr>
                  <p:cxnSp>
                    <p:nvCxnSpPr>
                      <p:cNvPr id="44" name="直線接點 43"/>
                      <p:cNvCxnSpPr/>
                      <p:nvPr/>
                    </p:nvCxnSpPr>
                    <p:spPr>
                      <a:xfrm>
                        <a:off x="318052" y="0"/>
                        <a:ext cx="15572" cy="4722467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rgbClr val="FDD267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sp>
                    <p:nvSpPr>
                      <p:cNvPr id="45" name="文字方塊 225"/>
                      <p:cNvSpPr txBox="1"/>
                      <p:nvPr/>
                    </p:nvSpPr>
                    <p:spPr>
                      <a:xfrm>
                        <a:off x="0" y="3029447"/>
                        <a:ext cx="244475" cy="89598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eaVert" wrap="square" lIns="0" tIns="0" rIns="0" bIns="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ts val="16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14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+mn-ea"/>
                            <a:cs typeface="Times New Roman" panose="02020603050405020304" pitchFamily="18" charset="0"/>
                          </a:rPr>
                          <a:t>前台流程</a:t>
                        </a:r>
                        <a:endParaRPr kumimoji="0" lang="zh-TW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ea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41" name="文字方塊 226"/>
                  <p:cNvSpPr txBox="1"/>
                  <p:nvPr/>
                </p:nvSpPr>
                <p:spPr>
                  <a:xfrm>
                    <a:off x="0" y="3999506"/>
                    <a:ext cx="244475" cy="82740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eaVert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ts val="16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4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ea"/>
                        <a:cs typeface="Times New Roman" panose="02020603050405020304" pitchFamily="18" charset="0"/>
                      </a:rPr>
                      <a:t>後台流程</a:t>
                    </a:r>
                    <a:endParaRPr kumimoji="0" lang="zh-TW" altLang="en-US" sz="1200" b="0" i="0" u="none" strike="noStrike" kern="1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6" name="直線單箭頭接點 15"/>
                <p:cNvCxnSpPr/>
                <p:nvPr/>
              </p:nvCxnSpPr>
              <p:spPr>
                <a:xfrm>
                  <a:off x="2067339" y="532737"/>
                  <a:ext cx="0" cy="61976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7" name="直線單箭頭接點 16"/>
                <p:cNvCxnSpPr/>
                <p:nvPr/>
              </p:nvCxnSpPr>
              <p:spPr>
                <a:xfrm>
                  <a:off x="2067339" y="2600076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8" name="直線單箭頭接點 17"/>
                <p:cNvCxnSpPr/>
                <p:nvPr/>
              </p:nvCxnSpPr>
              <p:spPr>
                <a:xfrm>
                  <a:off x="2075291" y="3554233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9" name="直線單箭頭接點 18"/>
                <p:cNvCxnSpPr/>
                <p:nvPr/>
              </p:nvCxnSpPr>
              <p:spPr>
                <a:xfrm>
                  <a:off x="1296063" y="357808"/>
                  <a:ext cx="1828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3419061" y="2600076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1" name="直線單箭頭接點 20"/>
                <p:cNvCxnSpPr/>
                <p:nvPr/>
              </p:nvCxnSpPr>
              <p:spPr>
                <a:xfrm>
                  <a:off x="4778734" y="2600076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" name="直線單箭頭接點 21"/>
                <p:cNvCxnSpPr/>
                <p:nvPr/>
              </p:nvCxnSpPr>
              <p:spPr>
                <a:xfrm>
                  <a:off x="3427012" y="3554233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" name="直線單箭頭接點 22"/>
                <p:cNvCxnSpPr/>
                <p:nvPr/>
              </p:nvCxnSpPr>
              <p:spPr>
                <a:xfrm>
                  <a:off x="4786685" y="3554233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4" name="直線單箭頭接點 23"/>
                <p:cNvCxnSpPr/>
                <p:nvPr/>
              </p:nvCxnSpPr>
              <p:spPr>
                <a:xfrm>
                  <a:off x="866692" y="3554233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5" name="直線單箭頭接點 24"/>
                <p:cNvCxnSpPr/>
                <p:nvPr/>
              </p:nvCxnSpPr>
              <p:spPr>
                <a:xfrm>
                  <a:off x="6130456" y="3554233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6" name="直線單箭頭接點 25"/>
                <p:cNvCxnSpPr/>
                <p:nvPr/>
              </p:nvCxnSpPr>
              <p:spPr>
                <a:xfrm>
                  <a:off x="6122504" y="2600076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7" name="直線單箭頭接點 26"/>
                <p:cNvCxnSpPr/>
                <p:nvPr/>
              </p:nvCxnSpPr>
              <p:spPr>
                <a:xfrm>
                  <a:off x="8841851" y="532737"/>
                  <a:ext cx="0" cy="61912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8" name="直線單箭頭接點 27"/>
                <p:cNvCxnSpPr/>
                <p:nvPr/>
              </p:nvCxnSpPr>
              <p:spPr>
                <a:xfrm>
                  <a:off x="858741" y="532737"/>
                  <a:ext cx="0" cy="268754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9" name="直線單箭頭接點 28"/>
                <p:cNvCxnSpPr/>
                <p:nvPr/>
              </p:nvCxnSpPr>
              <p:spPr>
                <a:xfrm>
                  <a:off x="6671144" y="4341412"/>
                  <a:ext cx="1828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0" name="直線單箭頭接點 29"/>
                <p:cNvCxnSpPr/>
                <p:nvPr/>
              </p:nvCxnSpPr>
              <p:spPr>
                <a:xfrm>
                  <a:off x="8006964" y="4333461"/>
                  <a:ext cx="1828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1" name="直線單箭頭接點 30"/>
                <p:cNvCxnSpPr/>
                <p:nvPr/>
              </p:nvCxnSpPr>
              <p:spPr>
                <a:xfrm>
                  <a:off x="7450372" y="3633746"/>
                  <a:ext cx="0" cy="46117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7426518" y="2592125"/>
                  <a:ext cx="7952" cy="54864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" name="直線單箭頭接點 32"/>
                <p:cNvCxnSpPr/>
                <p:nvPr/>
              </p:nvCxnSpPr>
              <p:spPr>
                <a:xfrm>
                  <a:off x="8849802" y="2592125"/>
                  <a:ext cx="7952" cy="54864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7450372" y="596348"/>
                  <a:ext cx="7952" cy="54864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5" name="直線單箭頭接點 34"/>
                <p:cNvCxnSpPr/>
                <p:nvPr/>
              </p:nvCxnSpPr>
              <p:spPr>
                <a:xfrm>
                  <a:off x="8865704" y="3625795"/>
                  <a:ext cx="7952" cy="54864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6" name="直線接點 35"/>
                <p:cNvCxnSpPr/>
                <p:nvPr/>
              </p:nvCxnSpPr>
              <p:spPr>
                <a:xfrm>
                  <a:off x="2067339" y="818984"/>
                  <a:ext cx="403926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7" name="直線單箭頭接點 36"/>
                <p:cNvCxnSpPr/>
                <p:nvPr/>
              </p:nvCxnSpPr>
              <p:spPr>
                <a:xfrm>
                  <a:off x="3419061" y="818984"/>
                  <a:ext cx="0" cy="3339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8" name="直線單箭頭接點 37"/>
                <p:cNvCxnSpPr/>
                <p:nvPr/>
              </p:nvCxnSpPr>
              <p:spPr>
                <a:xfrm>
                  <a:off x="4762831" y="818984"/>
                  <a:ext cx="0" cy="3339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9" name="直線單箭頭接點 38"/>
                <p:cNvCxnSpPr/>
                <p:nvPr/>
              </p:nvCxnSpPr>
              <p:spPr>
                <a:xfrm>
                  <a:off x="6098651" y="818984"/>
                  <a:ext cx="0" cy="33395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cxnSp>
          <p:nvCxnSpPr>
            <p:cNvPr id="9" name="直線單箭頭接點 8"/>
            <p:cNvCxnSpPr/>
            <p:nvPr/>
          </p:nvCxnSpPr>
          <p:spPr>
            <a:xfrm flipV="1">
              <a:off x="2647950" y="342900"/>
              <a:ext cx="4196528" cy="1488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560" y="-16042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b="1" dirty="0" smtClean="0"/>
              <a:t>系統登入畫面</a:t>
            </a:r>
            <a:endParaRPr lang="zh-TW" altLang="zh-TW" sz="5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74E87A4-6188-4E8A-800A-B27CEBA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1DB91A0-88B7-465F-B60E-B05C76F66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4" b="4949"/>
          <a:stretch/>
        </p:blipFill>
        <p:spPr>
          <a:xfrm>
            <a:off x="228600" y="900553"/>
            <a:ext cx="6650966" cy="3628634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3BE8EF53-3740-477D-B266-A9928244221F}"/>
              </a:ext>
            </a:extLst>
          </p:cNvPr>
          <p:cNvGrpSpPr/>
          <p:nvPr/>
        </p:nvGrpSpPr>
        <p:grpSpPr>
          <a:xfrm>
            <a:off x="4894792" y="2320506"/>
            <a:ext cx="6650965" cy="4524554"/>
            <a:chOff x="4135772" y="1177038"/>
            <a:chExt cx="7450427" cy="4957701"/>
          </a:xfrm>
        </p:grpSpPr>
        <p:pic>
          <p:nvPicPr>
            <p:cNvPr id="11" name="圖片 10">
              <a:extLst>
                <a:ext uri="{FF2B5EF4-FFF2-40B4-BE49-F238E27FC236}">
                  <a16:creationId xmlns="" xmlns:a16="http://schemas.microsoft.com/office/drawing/2014/main" id="{19DDD8AD-2C58-4F24-9490-FA47ADA78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85" r="1234" b="41195"/>
            <a:stretch/>
          </p:blipFill>
          <p:spPr>
            <a:xfrm>
              <a:off x="4135772" y="1177038"/>
              <a:ext cx="7450427" cy="19772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="" xmlns:a16="http://schemas.microsoft.com/office/drawing/2014/main" id="{D3B98CF9-6C23-4B7F-8AFB-27293B198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77" r="1234" b="5149"/>
            <a:stretch/>
          </p:blipFill>
          <p:spPr>
            <a:xfrm>
              <a:off x="4135772" y="3154260"/>
              <a:ext cx="7450427" cy="2980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3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960" y="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b="1" dirty="0" smtClean="0"/>
              <a:t>溫室及設備管理畫面</a:t>
            </a:r>
            <a:endParaRPr lang="zh-TW" altLang="zh-TW" sz="5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74E87A4-6188-4E8A-800A-B27CEBA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EA78C7E-BFDF-4275-913F-0DD367BFA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2" b="5055"/>
          <a:stretch/>
        </p:blipFill>
        <p:spPr>
          <a:xfrm>
            <a:off x="453005" y="1005245"/>
            <a:ext cx="6711193" cy="31447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BF45E755-61A4-4B61-B6B2-07D03A14AD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b="5652"/>
          <a:stretch/>
        </p:blipFill>
        <p:spPr>
          <a:xfrm>
            <a:off x="4242455" y="3490245"/>
            <a:ext cx="7283438" cy="33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6" y="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b="1" dirty="0" smtClean="0"/>
              <a:t>作物管理畫面</a:t>
            </a:r>
            <a:endParaRPr lang="zh-TW" altLang="zh-TW" sz="5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74E87A4-6188-4E8A-800A-B27CEBA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90A68C1D-0114-4EDD-9A07-C5042B43D93B}"/>
              </a:ext>
            </a:extLst>
          </p:cNvPr>
          <p:cNvGrpSpPr/>
          <p:nvPr/>
        </p:nvGrpSpPr>
        <p:grpSpPr>
          <a:xfrm>
            <a:off x="2046730" y="940717"/>
            <a:ext cx="7396107" cy="5813818"/>
            <a:chOff x="3900880" y="1281352"/>
            <a:chExt cx="8291122" cy="5345951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294FCE3D-7230-4A03-A06D-95D98BDC2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46" r="1193" b="44095"/>
            <a:stretch/>
          </p:blipFill>
          <p:spPr>
            <a:xfrm>
              <a:off x="3900880" y="1281352"/>
              <a:ext cx="8291122" cy="204210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B94A0A34-ABD9-4A71-8021-6EA6F2C3B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r="1231" b="5529"/>
            <a:stretch/>
          </p:blipFill>
          <p:spPr>
            <a:xfrm>
              <a:off x="3900880" y="3323453"/>
              <a:ext cx="8291119" cy="330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4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6" y="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b="1" dirty="0" smtClean="0"/>
              <a:t>作物歷史紀錄畫面</a:t>
            </a:r>
            <a:endParaRPr lang="zh-TW" altLang="zh-TW" sz="5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74E87A4-6188-4E8A-800A-B27CEBA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8EAE3CDB-255B-46C0-8B42-3D6B24246BB3}"/>
              </a:ext>
            </a:extLst>
          </p:cNvPr>
          <p:cNvGrpSpPr/>
          <p:nvPr/>
        </p:nvGrpSpPr>
        <p:grpSpPr>
          <a:xfrm>
            <a:off x="5514622" y="816638"/>
            <a:ext cx="6011271" cy="6041362"/>
            <a:chOff x="2461609" y="-663708"/>
            <a:chExt cx="8172675" cy="7222857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3DA7EAEE-23A1-4ADD-98CA-1629F3DAC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47" r="1231" b="16234"/>
            <a:stretch/>
          </p:blipFill>
          <p:spPr>
            <a:xfrm>
              <a:off x="2461609" y="-663708"/>
              <a:ext cx="8164283" cy="334234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829DE3A7-0417-4A89-B1D7-3669E60D3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11" r="1231" b="6508"/>
            <a:stretch/>
          </p:blipFill>
          <p:spPr>
            <a:xfrm>
              <a:off x="2461611" y="2591158"/>
              <a:ext cx="8172545" cy="205530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="" xmlns:a16="http://schemas.microsoft.com/office/drawing/2014/main" id="{0B4E6E8B-3B7A-4CBA-85E1-F9C134035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05" r="1231" b="5270"/>
            <a:stretch/>
          </p:blipFill>
          <p:spPr>
            <a:xfrm>
              <a:off x="2470001" y="4503846"/>
              <a:ext cx="8164283" cy="205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4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602" y="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b="1" dirty="0" smtClean="0"/>
              <a:t>溫室環境監控畫面</a:t>
            </a:r>
            <a:endParaRPr lang="zh-TW" altLang="zh-TW" sz="5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74E87A4-6188-4E8A-800A-B27CEBA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D57420B-11C4-42D8-95B0-FA547BEB39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4" y="946604"/>
            <a:ext cx="5276850" cy="391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5B8AE92-519F-4599-80F5-92BF165E46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28" y="861147"/>
            <a:ext cx="5276850" cy="413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5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644" y="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5400" b="1" dirty="0" smtClean="0"/>
              <a:t>系統日誌畫面</a:t>
            </a:r>
            <a:endParaRPr lang="zh-TW" altLang="zh-TW" sz="54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574E87A4-6188-4E8A-800A-B27CEBA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98AE0EA3-1DDE-4DC0-9F58-20262494FE35}"/>
              </a:ext>
            </a:extLst>
          </p:cNvPr>
          <p:cNvGrpSpPr/>
          <p:nvPr/>
        </p:nvGrpSpPr>
        <p:grpSpPr>
          <a:xfrm>
            <a:off x="4706225" y="854046"/>
            <a:ext cx="6727970" cy="5881738"/>
            <a:chOff x="0" y="-1875979"/>
            <a:chExt cx="12042000" cy="9034943"/>
          </a:xfrm>
        </p:grpSpPr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6B525268-0E7A-47B6-BCFC-9EF720EAB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25" r="1231" b="5054"/>
            <a:stretch/>
          </p:blipFill>
          <p:spPr>
            <a:xfrm>
              <a:off x="0" y="-1875979"/>
              <a:ext cx="12042000" cy="570451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="" xmlns:a16="http://schemas.microsoft.com/office/drawing/2014/main" id="{137A03D9-ED24-49E9-88DF-A9E8857A3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63" r="1231" b="5651"/>
            <a:stretch/>
          </p:blipFill>
          <p:spPr>
            <a:xfrm>
              <a:off x="0" y="3828535"/>
              <a:ext cx="12042000" cy="3330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0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992" y="0"/>
            <a:ext cx="8596668" cy="914400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前言</a:t>
            </a:r>
            <a:endParaRPr lang="zh-TW" altLang="zh-TW" sz="5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圖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28" y="914400"/>
            <a:ext cx="8888017" cy="5574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86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20" y="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zh-TW" sz="5400" b="1" dirty="0" smtClean="0"/>
              <a:t>結論</a:t>
            </a:r>
            <a:endParaRPr lang="zh-TW" altLang="zh-TW" sz="54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764988"/>
              </p:ext>
            </p:extLst>
          </p:nvPr>
        </p:nvGraphicFramePr>
        <p:xfrm>
          <a:off x="2645247" y="1139252"/>
          <a:ext cx="8214538" cy="509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40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60578" y="3177646"/>
            <a:ext cx="571342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謝謝您的聆聽</a:t>
            </a:r>
            <a:r>
              <a:rPr lang="en-US" altLang="zh-TW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~</a:t>
            </a:r>
            <a:endParaRPr lang="zh-TW" alt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475" y="0"/>
            <a:ext cx="10560270" cy="1320800"/>
          </a:xfrm>
        </p:spPr>
        <p:txBody>
          <a:bodyPr>
            <a:noAutofit/>
          </a:bodyPr>
          <a:lstStyle/>
          <a:p>
            <a:r>
              <a:rPr lang="zh-TW" altLang="en-US" sz="5400" b="1" dirty="0" smtClean="0"/>
              <a:t>實</a:t>
            </a:r>
            <a:r>
              <a:rPr lang="zh-TW" altLang="en-US" sz="5400" b="1" dirty="0"/>
              <a:t>驗</a:t>
            </a:r>
            <a:r>
              <a:rPr lang="zh-TW" altLang="en-US" sz="5400" b="1" dirty="0" smtClean="0"/>
              <a:t>場域</a:t>
            </a:r>
            <a:r>
              <a:rPr lang="zh-TW" altLang="zh-TW" sz="5400" dirty="0"/>
              <a:t/>
            </a:r>
            <a:br>
              <a:rPr lang="zh-TW" altLang="zh-TW" sz="5400" dirty="0"/>
            </a:br>
            <a:endParaRPr lang="zh-TW" altLang="zh-TW" sz="5400" dirty="0"/>
          </a:p>
        </p:txBody>
      </p:sp>
      <p:sp>
        <p:nvSpPr>
          <p:cNvPr id="4" name="矩形 3"/>
          <p:cNvSpPr/>
          <p:nvPr/>
        </p:nvSpPr>
        <p:spPr>
          <a:xfrm>
            <a:off x="2249810" y="5722498"/>
            <a:ext cx="8991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5400" b="1" dirty="0">
                <a:ln/>
                <a:solidFill>
                  <a:schemeClr val="accent4"/>
                </a:solidFill>
              </a:rPr>
              <a:t>屏東縣內埔鄉豐田蘭</a:t>
            </a:r>
            <a:r>
              <a:rPr lang="zh-TW" altLang="en-US" sz="5400" b="1" dirty="0" smtClean="0">
                <a:ln/>
                <a:solidFill>
                  <a:schemeClr val="accent4"/>
                </a:solidFill>
              </a:rPr>
              <a:t>園</a:t>
            </a:r>
            <a:endParaRPr lang="zh-TW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圖片 5" descr="4650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8"/>
          <a:stretch>
            <a:fillRect/>
          </a:stretch>
        </p:blipFill>
        <p:spPr bwMode="auto">
          <a:xfrm>
            <a:off x="226105" y="1023127"/>
            <a:ext cx="4920614" cy="364512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74" y="1023127"/>
            <a:ext cx="6312009" cy="46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602" y="0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zh-TW" altLang="en-US" sz="5400" b="1" dirty="0" smtClean="0"/>
              <a:t>專題實</a:t>
            </a:r>
            <a:r>
              <a:rPr lang="zh-TW" altLang="en-US" sz="5400" b="1" dirty="0"/>
              <a:t>作</a:t>
            </a:r>
            <a:r>
              <a:rPr lang="zh-TW" altLang="en-US" sz="5400" b="1" dirty="0" smtClean="0"/>
              <a:t>流</a:t>
            </a:r>
            <a:r>
              <a:rPr lang="zh-TW" altLang="en-US" sz="5400" b="1" dirty="0"/>
              <a:t>程</a:t>
            </a:r>
            <a:endParaRPr lang="zh-TW" altLang="zh-TW" sz="5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02" y="1222883"/>
            <a:ext cx="10145270" cy="50726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602" y="0"/>
            <a:ext cx="8596668" cy="775855"/>
          </a:xfrm>
        </p:spPr>
        <p:txBody>
          <a:bodyPr>
            <a:noAutofit/>
          </a:bodyPr>
          <a:lstStyle/>
          <a:p>
            <a:r>
              <a:rPr lang="zh-TW" altLang="en-US" sz="5400" b="1" dirty="0" smtClean="0"/>
              <a:t>面臨問題</a:t>
            </a:r>
            <a:endParaRPr lang="zh-TW" altLang="zh-TW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E1F9F86-2D37-463C-8184-0345D2111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138" y="930733"/>
            <a:ext cx="7532861" cy="5656935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農村人口減少，人口老化</a:t>
            </a:r>
            <a:endParaRPr lang="en-US" altLang="zh-TW" sz="4000" dirty="0" smtClean="0">
              <a:solidFill>
                <a:schemeClr val="tx1"/>
              </a:solidFill>
            </a:endParaRPr>
          </a:p>
          <a:p>
            <a:r>
              <a:rPr lang="zh-TW" altLang="en-US" sz="4000" dirty="0"/>
              <a:t>人工紙本</a:t>
            </a:r>
            <a:r>
              <a:rPr lang="zh-TW" altLang="en-US" sz="4000" dirty="0" smtClean="0"/>
              <a:t>記錄</a:t>
            </a:r>
            <a:endParaRPr lang="en-US" altLang="zh-TW" sz="4000" dirty="0" smtClean="0"/>
          </a:p>
          <a:p>
            <a:r>
              <a:rPr lang="zh-TW" altLang="en-US" sz="4000" dirty="0" smtClean="0">
                <a:solidFill>
                  <a:schemeClr val="tx1"/>
                </a:solidFill>
              </a:rPr>
              <a:t>量大不易紀錄</a:t>
            </a:r>
            <a:endParaRPr lang="en-US" altLang="zh-TW" sz="4000" dirty="0" smtClean="0">
              <a:solidFill>
                <a:schemeClr val="tx1"/>
              </a:solidFill>
            </a:endParaRPr>
          </a:p>
          <a:p>
            <a:r>
              <a:rPr lang="zh-TW" altLang="en-US" sz="4000" dirty="0" smtClean="0">
                <a:solidFill>
                  <a:schemeClr val="tx1"/>
                </a:solidFill>
              </a:rPr>
              <a:t>環境資訊收集問題</a:t>
            </a:r>
            <a:endParaRPr lang="en-US" altLang="zh-TW" sz="4000" dirty="0">
              <a:solidFill>
                <a:schemeClr val="tx1"/>
              </a:solidFill>
            </a:endParaRPr>
          </a:p>
          <a:p>
            <a:r>
              <a:rPr lang="zh-TW" altLang="en-US" sz="4000" dirty="0" smtClean="0">
                <a:solidFill>
                  <a:schemeClr val="tx1"/>
                </a:solidFill>
              </a:rPr>
              <a:t>品質控管困難</a:t>
            </a:r>
            <a:endParaRPr lang="en-US" altLang="zh-TW" sz="4000" dirty="0">
              <a:solidFill>
                <a:schemeClr val="tx1"/>
              </a:solidFill>
            </a:endParaRPr>
          </a:p>
          <a:p>
            <a:r>
              <a:rPr lang="zh-TW" altLang="en-US" sz="4000" dirty="0" smtClean="0">
                <a:solidFill>
                  <a:schemeClr val="tx1"/>
                </a:solidFill>
              </a:rPr>
              <a:t>技術不易複製</a:t>
            </a:r>
            <a:endParaRPr lang="en-US" altLang="zh-TW" sz="4000" dirty="0" smtClean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56" y="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/>
              <a:t>系統</a:t>
            </a:r>
            <a:r>
              <a:rPr lang="zh-TW" altLang="en-US" sz="5400" b="1" dirty="0"/>
              <a:t>架構</a:t>
            </a:r>
            <a:endParaRPr lang="zh-TW" altLang="zh-TW" sz="5400" b="1" dirty="0"/>
          </a:p>
        </p:txBody>
      </p:sp>
      <p:pic>
        <p:nvPicPr>
          <p:cNvPr id="135" name="圖片 13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74" y="1543158"/>
            <a:ext cx="11013684" cy="443208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3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57" y="0"/>
            <a:ext cx="8596668" cy="1004341"/>
          </a:xfrm>
        </p:spPr>
        <p:txBody>
          <a:bodyPr>
            <a:normAutofit/>
          </a:bodyPr>
          <a:lstStyle/>
          <a:p>
            <a:pPr lvl="0"/>
            <a:r>
              <a:rPr lang="zh-TW" altLang="en-US" sz="5400" b="1" dirty="0" smtClean="0"/>
              <a:t>應用情</a:t>
            </a:r>
            <a:r>
              <a:rPr lang="zh-TW" altLang="en-US" sz="5400" b="1" dirty="0"/>
              <a:t>境</a:t>
            </a:r>
            <a:endParaRPr lang="zh-TW" altLang="zh-TW" sz="5400" dirty="0"/>
          </a:p>
        </p:txBody>
      </p: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834EFE8F-8DAE-4DF5-A11C-2074272DDAD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7" t="33065" r="18450" b="10934"/>
          <a:stretch/>
        </p:blipFill>
        <p:spPr bwMode="auto">
          <a:xfrm>
            <a:off x="633295" y="1320800"/>
            <a:ext cx="7038340" cy="3813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" descr="E:\論文\腎藥蘭\20160419_13111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463" y="889455"/>
            <a:ext cx="3274696" cy="5545564"/>
          </a:xfrm>
          <a:prstGeom prst="rect">
            <a:avLst/>
          </a:prstGeom>
          <a:noFill/>
          <a:extLst/>
        </p:spPr>
      </p:pic>
      <p:sp>
        <p:nvSpPr>
          <p:cNvPr id="4" name="橢圓 3"/>
          <p:cNvSpPr/>
          <p:nvPr/>
        </p:nvSpPr>
        <p:spPr>
          <a:xfrm>
            <a:off x="9731829" y="1254036"/>
            <a:ext cx="640080" cy="604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584359" y="3003375"/>
            <a:ext cx="640080" cy="604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645811" y="4719197"/>
            <a:ext cx="640080" cy="604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06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165" y="0"/>
            <a:ext cx="8596668" cy="1177636"/>
          </a:xfrm>
        </p:spPr>
        <p:txBody>
          <a:bodyPr>
            <a:normAutofit/>
          </a:bodyPr>
          <a:lstStyle/>
          <a:p>
            <a:r>
              <a:rPr lang="zh-TW" altLang="en-US" sz="5400" b="1" dirty="0" smtClean="0"/>
              <a:t>系統</a:t>
            </a:r>
            <a:r>
              <a:rPr lang="zh-TW" altLang="en-US" sz="5400" b="1" dirty="0"/>
              <a:t>模組</a:t>
            </a:r>
            <a:endParaRPr lang="zh-TW" altLang="zh-TW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91" y="553453"/>
            <a:ext cx="8925202" cy="63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CA493F-5FE7-48D7-8880-F0575DFE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584" y="0"/>
            <a:ext cx="9936816" cy="894813"/>
          </a:xfrm>
        </p:spPr>
        <p:txBody>
          <a:bodyPr>
            <a:noAutofit/>
          </a:bodyPr>
          <a:lstStyle/>
          <a:p>
            <a:r>
              <a:rPr lang="zh-TW" altLang="zh-TW" sz="5400" b="1" dirty="0" smtClean="0"/>
              <a:t>資料分析</a:t>
            </a:r>
            <a:r>
              <a:rPr lang="en-US" altLang="zh-TW" sz="5400" b="1" dirty="0" smtClean="0"/>
              <a:t>-</a:t>
            </a:r>
            <a:r>
              <a:rPr lang="zh-TW" altLang="en-US" sz="5400" b="1" dirty="0" smtClean="0"/>
              <a:t> </a:t>
            </a:r>
            <a:r>
              <a:rPr lang="en-US" altLang="zh-TW" sz="5400" i="1" dirty="0" smtClean="0"/>
              <a:t>k</a:t>
            </a:r>
            <a:r>
              <a:rPr lang="zh-TW" altLang="en-US" sz="5400" i="1" dirty="0" smtClean="0"/>
              <a:t> </a:t>
            </a:r>
            <a:r>
              <a:rPr lang="zh-TW" altLang="zh-TW" sz="5400" dirty="0" smtClean="0"/>
              <a:t>個</a:t>
            </a:r>
            <a:r>
              <a:rPr lang="zh-TW" altLang="zh-TW" sz="5400" dirty="0"/>
              <a:t>最近鄰居方法</a:t>
            </a:r>
            <a:br>
              <a:rPr lang="zh-TW" altLang="zh-TW" sz="5400" dirty="0"/>
            </a:br>
            <a:endParaRPr lang="zh-TW" altLang="zh-TW" sz="5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F8274-784E-4941-A77D-C5BCCF2A5A6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" y="838199"/>
            <a:ext cx="11487568" cy="60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2016</Words>
  <Application>Microsoft Office PowerPoint</Application>
  <PresentationFormat>寬螢幕</PresentationFormat>
  <Paragraphs>209</Paragraphs>
  <Slides>21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Times New Roman</vt:lpstr>
      <vt:lpstr>Wingdings 3</vt:lpstr>
      <vt:lpstr>多面向</vt:lpstr>
      <vt:lpstr>PowerPoint 簡報</vt:lpstr>
      <vt:lpstr>前言</vt:lpstr>
      <vt:lpstr>實驗場域 </vt:lpstr>
      <vt:lpstr>專題實作流程</vt:lpstr>
      <vt:lpstr>面臨問題</vt:lpstr>
      <vt:lpstr>系統架構</vt:lpstr>
      <vt:lpstr>應用情境</vt:lpstr>
      <vt:lpstr>系統模組</vt:lpstr>
      <vt:lpstr>資料分析- k 個最近鄰居方法 </vt:lpstr>
      <vt:lpstr>資料分析-系統預測結果</vt:lpstr>
      <vt:lpstr>使用流程圖</vt:lpstr>
      <vt:lpstr>網頁流程圖</vt:lpstr>
      <vt:lpstr>服務流程圖</vt:lpstr>
      <vt:lpstr>系統登入畫面</vt:lpstr>
      <vt:lpstr>溫室及設備管理畫面</vt:lpstr>
      <vt:lpstr>作物管理畫面</vt:lpstr>
      <vt:lpstr>作物歷史紀錄畫面</vt:lpstr>
      <vt:lpstr>溫室環境監控畫面</vt:lpstr>
      <vt:lpstr>系統日誌畫面</vt:lpstr>
      <vt:lpstr>結論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B10356012</dc:creator>
  <cp:lastModifiedBy>user</cp:lastModifiedBy>
  <cp:revision>216</cp:revision>
  <dcterms:created xsi:type="dcterms:W3CDTF">2017-11-22T11:56:08Z</dcterms:created>
  <dcterms:modified xsi:type="dcterms:W3CDTF">2017-12-12T17:21:30Z</dcterms:modified>
</cp:coreProperties>
</file>